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18288000" cy="10287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/Relationships>
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5400" b="0" i="0">
                <a:solidFill>
                  <a:srgbClr val="BEBEBE"/>
                </a:solidFill>
                <a:latin typeface="Liberation Sans Narrow"/>
                <a:cs typeface="Liberation Sans Narrow"/>
              </a:defRPr>
            </a:lvl1pPr>
          </a:lstStyle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7E7E7E"/>
                </a:solidFill>
                <a:latin typeface="Liberation Sans Narrow"/>
                <a:cs typeface="Liberation Sans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0" i="0">
                <a:solidFill>
                  <a:srgbClr val="585858"/>
                </a:solidFill>
                <a:latin typeface="Liberation Sans Narrow"/>
                <a:cs typeface="Liberation Sans Narrow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5400" b="0" i="0">
                <a:solidFill>
                  <a:srgbClr val="BEBEBE"/>
                </a:solidFill>
                <a:latin typeface="Liberation Sans Narrow"/>
                <a:cs typeface="Liberation Sans Narrow"/>
              </a:defRPr>
            </a:lvl1pPr>
          </a:lstStyle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7E7E7E"/>
                </a:solidFill>
                <a:latin typeface="Liberation Sans Narrow"/>
                <a:cs typeface="Liberation Sans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5400" b="0" i="0">
                <a:solidFill>
                  <a:srgbClr val="BEBEBE"/>
                </a:solidFill>
                <a:latin typeface="Liberation Sans Narrow"/>
                <a:cs typeface="Liberation Sans Narrow"/>
              </a:defRPr>
            </a:lvl1pPr>
          </a:lstStyle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rgbClr val="7E7E7E"/>
                </a:solidFill>
                <a:latin typeface="Liberation Sans Narrow"/>
                <a:cs typeface="Liberation Sans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5400" b="0" i="0">
                <a:solidFill>
                  <a:srgbClr val="BEBEBE"/>
                </a:solidFill>
                <a:latin typeface="Liberation Sans Narrow"/>
                <a:cs typeface="Liberation Sans Narrow"/>
              </a:defRPr>
            </a:lvl1pPr>
          </a:lstStyle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>
              <a:defRPr sz="5400" b="0" i="0">
                <a:solidFill>
                  <a:srgbClr val="BEBEBE"/>
                </a:solidFill>
                <a:latin typeface="Liberation Sans Narrow"/>
                <a:cs typeface="Liberation Sans Narrow"/>
              </a:defRPr>
            </a:lvl1pPr>
          </a:lstStyle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5544800" y="411295"/>
            <a:ext cx="2645663" cy="8930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512826" y="299465"/>
            <a:ext cx="347980" cy="660400"/>
          </a:xfrm>
          <a:custGeom>
            <a:avLst/>
            <a:gdLst/>
            <a:ahLst/>
            <a:cxnLst/>
            <a:rect l="l" t="t" r="r" b="b"/>
            <a:pathLst>
              <a:path w="347980" h="660400">
                <a:moveTo>
                  <a:pt x="347472" y="0"/>
                </a:moveTo>
                <a:lnTo>
                  <a:pt x="0" y="0"/>
                </a:lnTo>
                <a:lnTo>
                  <a:pt x="0" y="659892"/>
                </a:lnTo>
                <a:lnTo>
                  <a:pt x="347472" y="659892"/>
                </a:lnTo>
                <a:lnTo>
                  <a:pt x="347472" y="0"/>
                </a:lnTo>
                <a:close/>
              </a:path>
            </a:pathLst>
          </a:custGeom>
          <a:solidFill>
            <a:srgbClr val="F98599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512826" y="299465"/>
            <a:ext cx="347980" cy="660400"/>
          </a:xfrm>
          <a:custGeom>
            <a:avLst/>
            <a:gdLst/>
            <a:ahLst/>
            <a:cxnLst/>
            <a:rect l="l" t="t" r="r" b="b"/>
            <a:pathLst>
              <a:path w="347980" h="660400">
                <a:moveTo>
                  <a:pt x="0" y="659892"/>
                </a:moveTo>
                <a:lnTo>
                  <a:pt x="347472" y="659892"/>
                </a:lnTo>
                <a:lnTo>
                  <a:pt x="347472" y="0"/>
                </a:lnTo>
                <a:lnTo>
                  <a:pt x="0" y="0"/>
                </a:lnTo>
                <a:lnTo>
                  <a:pt x="0" y="659892"/>
                </a:lnTo>
                <a:close/>
              </a:path>
            </a:pathLst>
          </a:custGeom>
          <a:ln w="25400">
            <a:solidFill>
              <a:srgbClr val="F9859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51025" y="206121"/>
            <a:ext cx="15585948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rgbClr val="7E7E7E"/>
                </a:solidFill>
                <a:latin typeface="Liberation Sans Narrow"/>
                <a:cs typeface="Liberation Sans Narrow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45285" y="1620217"/>
            <a:ext cx="15997428" cy="22688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585858"/>
                </a:solidFill>
                <a:latin typeface="Liberation Sans Narrow"/>
                <a:cs typeface="Liberation Sans Narrow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993139" y="9401967"/>
            <a:ext cx="5003800" cy="812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0" i="0">
                <a:solidFill>
                  <a:srgbClr val="BEBEBE"/>
                </a:solidFill>
                <a:latin typeface="Liberation Sans Narrow"/>
                <a:cs typeface="Liberation Sans Narrow"/>
              </a:defRPr>
            </a:lvl1pPr>
          </a:lstStyle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
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g"/><Relationship Id="rId3" Type="http://schemas.openxmlformats.org/officeDocument/2006/relationships/image" Target="../media/image23.png"/><Relationship Id="rId4" Type="http://schemas.openxmlformats.org/officeDocument/2006/relationships/image" Target="../media/image1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/Relationships>
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/Relationships>
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9.png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jp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g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g"/><Relationship Id="rId3" Type="http://schemas.openxmlformats.org/officeDocument/2006/relationships/image" Target="../media/image17.jpg"/><Relationship Id="rId4" Type="http://schemas.openxmlformats.org/officeDocument/2006/relationships/image" Target="../media/image18.jpg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g"/><Relationship Id="rId3" Type="http://schemas.openxmlformats.org/officeDocument/2006/relationships/image" Target="../media/image1.png"/></Relationships>
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
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1.png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6243955" cy="10287000"/>
            <a:chOff x="0" y="0"/>
            <a:chExt cx="6243955" cy="10287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243827" cy="1028699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0" y="9672828"/>
              <a:ext cx="403860" cy="614680"/>
            </a:xfrm>
            <a:custGeom>
              <a:avLst/>
              <a:gdLst/>
              <a:ahLst/>
              <a:cxnLst/>
              <a:rect l="l" t="t" r="r" b="b"/>
              <a:pathLst>
                <a:path w="403860" h="614679">
                  <a:moveTo>
                    <a:pt x="403860" y="614169"/>
                  </a:moveTo>
                  <a:lnTo>
                    <a:pt x="403860" y="0"/>
                  </a:lnTo>
                  <a:lnTo>
                    <a:pt x="0" y="0"/>
                  </a:lnTo>
                  <a:lnTo>
                    <a:pt x="0" y="614169"/>
                  </a:lnTo>
                  <a:lnTo>
                    <a:pt x="403860" y="614169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12071857" y="1188529"/>
            <a:ext cx="6187440" cy="1216660"/>
            <a:chOff x="12071857" y="1188529"/>
            <a:chExt cx="6187440" cy="1216660"/>
          </a:xfrm>
        </p:grpSpPr>
        <p:sp>
          <p:nvSpPr>
            <p:cNvPr id="6" name="object 6"/>
            <p:cNvSpPr/>
            <p:nvPr/>
          </p:nvSpPr>
          <p:spPr>
            <a:xfrm>
              <a:off x="13017245" y="1210817"/>
              <a:ext cx="1510665" cy="1176655"/>
            </a:xfrm>
            <a:custGeom>
              <a:avLst/>
              <a:gdLst/>
              <a:ahLst/>
              <a:cxnLst/>
              <a:rect l="l" t="t" r="r" b="b"/>
              <a:pathLst>
                <a:path w="1510665" h="1176655">
                  <a:moveTo>
                    <a:pt x="1510284" y="0"/>
                  </a:moveTo>
                  <a:lnTo>
                    <a:pt x="588263" y="0"/>
                  </a:lnTo>
                  <a:lnTo>
                    <a:pt x="0" y="588263"/>
                  </a:lnTo>
                  <a:lnTo>
                    <a:pt x="588263" y="1176527"/>
                  </a:lnTo>
                  <a:lnTo>
                    <a:pt x="1510284" y="1176527"/>
                  </a:lnTo>
                  <a:lnTo>
                    <a:pt x="922019" y="588263"/>
                  </a:lnTo>
                  <a:lnTo>
                    <a:pt x="1510284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3017245" y="1210817"/>
              <a:ext cx="1510665" cy="1176655"/>
            </a:xfrm>
            <a:custGeom>
              <a:avLst/>
              <a:gdLst/>
              <a:ahLst/>
              <a:cxnLst/>
              <a:rect l="l" t="t" r="r" b="b"/>
              <a:pathLst>
                <a:path w="1510665" h="1176655">
                  <a:moveTo>
                    <a:pt x="1510284" y="0"/>
                  </a:moveTo>
                  <a:lnTo>
                    <a:pt x="588263" y="0"/>
                  </a:lnTo>
                  <a:lnTo>
                    <a:pt x="0" y="588263"/>
                  </a:lnTo>
                  <a:lnTo>
                    <a:pt x="588263" y="1176527"/>
                  </a:lnTo>
                  <a:lnTo>
                    <a:pt x="1510284" y="1176527"/>
                  </a:lnTo>
                  <a:lnTo>
                    <a:pt x="922019" y="588263"/>
                  </a:lnTo>
                  <a:lnTo>
                    <a:pt x="1510284" y="0"/>
                  </a:lnTo>
                  <a:close/>
                </a:path>
              </a:pathLst>
            </a:custGeom>
            <a:ln w="25400">
              <a:solidFill>
                <a:srgbClr val="FBE3B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3945361" y="1206245"/>
              <a:ext cx="1510665" cy="1175385"/>
            </a:xfrm>
            <a:custGeom>
              <a:avLst/>
              <a:gdLst/>
              <a:ahLst/>
              <a:cxnLst/>
              <a:rect l="l" t="t" r="r" b="b"/>
              <a:pathLst>
                <a:path w="1510665" h="1175385">
                  <a:moveTo>
                    <a:pt x="1510284" y="0"/>
                  </a:moveTo>
                  <a:lnTo>
                    <a:pt x="587501" y="0"/>
                  </a:lnTo>
                  <a:lnTo>
                    <a:pt x="0" y="587501"/>
                  </a:lnTo>
                  <a:lnTo>
                    <a:pt x="587501" y="1175003"/>
                  </a:lnTo>
                  <a:lnTo>
                    <a:pt x="1510284" y="1175003"/>
                  </a:lnTo>
                  <a:lnTo>
                    <a:pt x="922782" y="587501"/>
                  </a:lnTo>
                  <a:lnTo>
                    <a:pt x="1510284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3945361" y="1206245"/>
              <a:ext cx="1510665" cy="1175385"/>
            </a:xfrm>
            <a:custGeom>
              <a:avLst/>
              <a:gdLst/>
              <a:ahLst/>
              <a:cxnLst/>
              <a:rect l="l" t="t" r="r" b="b"/>
              <a:pathLst>
                <a:path w="1510665" h="1175385">
                  <a:moveTo>
                    <a:pt x="1510284" y="0"/>
                  </a:moveTo>
                  <a:lnTo>
                    <a:pt x="587501" y="0"/>
                  </a:lnTo>
                  <a:lnTo>
                    <a:pt x="0" y="587501"/>
                  </a:lnTo>
                  <a:lnTo>
                    <a:pt x="587501" y="1175003"/>
                  </a:lnTo>
                  <a:lnTo>
                    <a:pt x="1510284" y="1175003"/>
                  </a:lnTo>
                  <a:lnTo>
                    <a:pt x="922782" y="587501"/>
                  </a:lnTo>
                  <a:lnTo>
                    <a:pt x="1510284" y="0"/>
                  </a:lnTo>
                  <a:close/>
                </a:path>
              </a:pathLst>
            </a:custGeom>
            <a:ln w="25400">
              <a:solidFill>
                <a:srgbClr val="F7B9BC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14883383" y="1193291"/>
              <a:ext cx="1510665" cy="1198245"/>
            </a:xfrm>
            <a:custGeom>
              <a:avLst/>
              <a:gdLst/>
              <a:ahLst/>
              <a:cxnLst/>
              <a:rect l="l" t="t" r="r" b="b"/>
              <a:pathLst>
                <a:path w="1510665" h="1198245">
                  <a:moveTo>
                    <a:pt x="1510283" y="0"/>
                  </a:moveTo>
                  <a:lnTo>
                    <a:pt x="598931" y="0"/>
                  </a:lnTo>
                  <a:lnTo>
                    <a:pt x="0" y="598931"/>
                  </a:lnTo>
                  <a:lnTo>
                    <a:pt x="598931" y="1197863"/>
                  </a:lnTo>
                  <a:lnTo>
                    <a:pt x="1510283" y="1197863"/>
                  </a:lnTo>
                  <a:lnTo>
                    <a:pt x="911351" y="598931"/>
                  </a:lnTo>
                  <a:lnTo>
                    <a:pt x="1510283" y="0"/>
                  </a:lnTo>
                  <a:close/>
                </a:path>
              </a:pathLst>
            </a:custGeom>
            <a:solidFill>
              <a:srgbClr val="F9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14883383" y="1193291"/>
              <a:ext cx="1510665" cy="1198245"/>
            </a:xfrm>
            <a:custGeom>
              <a:avLst/>
              <a:gdLst/>
              <a:ahLst/>
              <a:cxnLst/>
              <a:rect l="l" t="t" r="r" b="b"/>
              <a:pathLst>
                <a:path w="1510665" h="1198245">
                  <a:moveTo>
                    <a:pt x="1510283" y="0"/>
                  </a:moveTo>
                  <a:lnTo>
                    <a:pt x="598931" y="0"/>
                  </a:lnTo>
                  <a:lnTo>
                    <a:pt x="0" y="598931"/>
                  </a:lnTo>
                  <a:lnTo>
                    <a:pt x="598931" y="1197863"/>
                  </a:lnTo>
                  <a:lnTo>
                    <a:pt x="1510283" y="1197863"/>
                  </a:lnTo>
                  <a:lnTo>
                    <a:pt x="911351" y="598931"/>
                  </a:lnTo>
                  <a:lnTo>
                    <a:pt x="1510283" y="0"/>
                  </a:lnTo>
                  <a:close/>
                </a:path>
              </a:pathLst>
            </a:custGeom>
            <a:ln w="9525">
              <a:solidFill>
                <a:srgbClr val="FA9FAF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5809975" y="1193291"/>
              <a:ext cx="1510665" cy="1187450"/>
            </a:xfrm>
            <a:custGeom>
              <a:avLst/>
              <a:gdLst/>
              <a:ahLst/>
              <a:cxnLst/>
              <a:rect l="l" t="t" r="r" b="b"/>
              <a:pathLst>
                <a:path w="1510665" h="1187450">
                  <a:moveTo>
                    <a:pt x="1510283" y="0"/>
                  </a:moveTo>
                  <a:lnTo>
                    <a:pt x="593597" y="0"/>
                  </a:lnTo>
                  <a:lnTo>
                    <a:pt x="0" y="593598"/>
                  </a:lnTo>
                  <a:lnTo>
                    <a:pt x="593597" y="1187196"/>
                  </a:lnTo>
                  <a:lnTo>
                    <a:pt x="1510283" y="1187196"/>
                  </a:lnTo>
                  <a:lnTo>
                    <a:pt x="916685" y="593598"/>
                  </a:lnTo>
                  <a:lnTo>
                    <a:pt x="151028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15809975" y="1193291"/>
              <a:ext cx="1510665" cy="1187450"/>
            </a:xfrm>
            <a:custGeom>
              <a:avLst/>
              <a:gdLst/>
              <a:ahLst/>
              <a:cxnLst/>
              <a:rect l="l" t="t" r="r" b="b"/>
              <a:pathLst>
                <a:path w="1510665" h="1187450">
                  <a:moveTo>
                    <a:pt x="1510283" y="0"/>
                  </a:moveTo>
                  <a:lnTo>
                    <a:pt x="593597" y="0"/>
                  </a:lnTo>
                  <a:lnTo>
                    <a:pt x="0" y="593598"/>
                  </a:lnTo>
                  <a:lnTo>
                    <a:pt x="593597" y="1187196"/>
                  </a:lnTo>
                  <a:lnTo>
                    <a:pt x="1510283" y="1187196"/>
                  </a:lnTo>
                  <a:lnTo>
                    <a:pt x="916685" y="593598"/>
                  </a:lnTo>
                  <a:lnTo>
                    <a:pt x="1510283" y="0"/>
                  </a:lnTo>
                  <a:close/>
                </a:path>
              </a:pathLst>
            </a:custGeom>
            <a:ln w="9524">
              <a:solidFill>
                <a:srgbClr val="A8ABB6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16735805" y="1201673"/>
              <a:ext cx="1510665" cy="1190625"/>
            </a:xfrm>
            <a:custGeom>
              <a:avLst/>
              <a:gdLst/>
              <a:ahLst/>
              <a:cxnLst/>
              <a:rect l="l" t="t" r="r" b="b"/>
              <a:pathLst>
                <a:path w="1510665" h="1190625">
                  <a:moveTo>
                    <a:pt x="1510284" y="0"/>
                  </a:moveTo>
                  <a:lnTo>
                    <a:pt x="595122" y="0"/>
                  </a:lnTo>
                  <a:lnTo>
                    <a:pt x="0" y="595122"/>
                  </a:lnTo>
                  <a:lnTo>
                    <a:pt x="595122" y="1190244"/>
                  </a:lnTo>
                  <a:lnTo>
                    <a:pt x="1510284" y="1190244"/>
                  </a:lnTo>
                  <a:lnTo>
                    <a:pt x="915161" y="595122"/>
                  </a:lnTo>
                  <a:lnTo>
                    <a:pt x="1510284" y="0"/>
                  </a:lnTo>
                  <a:close/>
                </a:path>
              </a:pathLst>
            </a:custGeom>
            <a:solidFill>
              <a:srgbClr val="FBE3BD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16735805" y="1201673"/>
              <a:ext cx="1510665" cy="1190625"/>
            </a:xfrm>
            <a:custGeom>
              <a:avLst/>
              <a:gdLst/>
              <a:ahLst/>
              <a:cxnLst/>
              <a:rect l="l" t="t" r="r" b="b"/>
              <a:pathLst>
                <a:path w="1510665" h="1190625">
                  <a:moveTo>
                    <a:pt x="1510284" y="0"/>
                  </a:moveTo>
                  <a:lnTo>
                    <a:pt x="595122" y="0"/>
                  </a:lnTo>
                  <a:lnTo>
                    <a:pt x="0" y="595122"/>
                  </a:lnTo>
                  <a:lnTo>
                    <a:pt x="595122" y="1190244"/>
                  </a:lnTo>
                  <a:lnTo>
                    <a:pt x="1510284" y="1190244"/>
                  </a:lnTo>
                  <a:lnTo>
                    <a:pt x="915161" y="595122"/>
                  </a:lnTo>
                  <a:lnTo>
                    <a:pt x="1510284" y="0"/>
                  </a:lnTo>
                  <a:close/>
                </a:path>
              </a:pathLst>
            </a:custGeom>
            <a:ln w="25400">
              <a:solidFill>
                <a:srgbClr val="FBE3BD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2084557" y="1216913"/>
              <a:ext cx="1510665" cy="1175385"/>
            </a:xfrm>
            <a:custGeom>
              <a:avLst/>
              <a:gdLst/>
              <a:ahLst/>
              <a:cxnLst/>
              <a:rect l="l" t="t" r="r" b="b"/>
              <a:pathLst>
                <a:path w="1510665" h="1175385">
                  <a:moveTo>
                    <a:pt x="1510284" y="0"/>
                  </a:moveTo>
                  <a:lnTo>
                    <a:pt x="587501" y="0"/>
                  </a:lnTo>
                  <a:lnTo>
                    <a:pt x="0" y="587501"/>
                  </a:lnTo>
                  <a:lnTo>
                    <a:pt x="587501" y="1175003"/>
                  </a:lnTo>
                  <a:lnTo>
                    <a:pt x="1510284" y="1175003"/>
                  </a:lnTo>
                  <a:lnTo>
                    <a:pt x="922782" y="587501"/>
                  </a:lnTo>
                  <a:lnTo>
                    <a:pt x="1510284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2084557" y="1216913"/>
              <a:ext cx="1510665" cy="1175385"/>
            </a:xfrm>
            <a:custGeom>
              <a:avLst/>
              <a:gdLst/>
              <a:ahLst/>
              <a:cxnLst/>
              <a:rect l="l" t="t" r="r" b="b"/>
              <a:pathLst>
                <a:path w="1510665" h="1175385">
                  <a:moveTo>
                    <a:pt x="1510284" y="0"/>
                  </a:moveTo>
                  <a:lnTo>
                    <a:pt x="587501" y="0"/>
                  </a:lnTo>
                  <a:lnTo>
                    <a:pt x="0" y="587501"/>
                  </a:lnTo>
                  <a:lnTo>
                    <a:pt x="587501" y="1175003"/>
                  </a:lnTo>
                  <a:lnTo>
                    <a:pt x="1510284" y="1175003"/>
                  </a:lnTo>
                  <a:lnTo>
                    <a:pt x="922782" y="587501"/>
                  </a:lnTo>
                  <a:lnTo>
                    <a:pt x="1510284" y="0"/>
                  </a:lnTo>
                  <a:close/>
                </a:path>
              </a:pathLst>
            </a:custGeom>
            <a:ln w="25400">
              <a:solidFill>
                <a:srgbClr val="F8EBD6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/>
          <p:nvPr/>
        </p:nvSpPr>
        <p:spPr>
          <a:xfrm>
            <a:off x="5917691" y="0"/>
            <a:ext cx="83820" cy="10287000"/>
          </a:xfrm>
          <a:custGeom>
            <a:avLst/>
            <a:gdLst/>
            <a:ahLst/>
            <a:cxnLst/>
            <a:rect l="l" t="t" r="r" b="b"/>
            <a:pathLst>
              <a:path w="83820" h="10287000">
                <a:moveTo>
                  <a:pt x="0" y="10286997"/>
                </a:moveTo>
                <a:lnTo>
                  <a:pt x="83820" y="10286997"/>
                </a:lnTo>
                <a:lnTo>
                  <a:pt x="83820" y="0"/>
                </a:lnTo>
                <a:lnTo>
                  <a:pt x="0" y="0"/>
                </a:lnTo>
                <a:lnTo>
                  <a:pt x="0" y="10286997"/>
                </a:lnTo>
                <a:close/>
              </a:path>
            </a:pathLst>
          </a:custGeom>
          <a:solidFill>
            <a:srgbClr val="FBE3BD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5769864" y="0"/>
            <a:ext cx="82550" cy="10287000"/>
          </a:xfrm>
          <a:custGeom>
            <a:avLst/>
            <a:gdLst/>
            <a:ahLst/>
            <a:cxnLst/>
            <a:rect l="l" t="t" r="r" b="b"/>
            <a:pathLst>
              <a:path w="82550" h="10287000">
                <a:moveTo>
                  <a:pt x="0" y="10286997"/>
                </a:moveTo>
                <a:lnTo>
                  <a:pt x="82296" y="10286997"/>
                </a:lnTo>
                <a:lnTo>
                  <a:pt x="82296" y="0"/>
                </a:lnTo>
                <a:lnTo>
                  <a:pt x="0" y="0"/>
                </a:lnTo>
                <a:lnTo>
                  <a:pt x="0" y="10286997"/>
                </a:lnTo>
                <a:close/>
              </a:path>
            </a:pathLst>
          </a:custGeom>
          <a:solidFill>
            <a:srgbClr val="F8EBD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12675107" y="1106424"/>
            <a:ext cx="5612890" cy="17244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13149453" y="66522"/>
            <a:ext cx="4237990" cy="2219960"/>
          </a:xfrm>
          <a:prstGeom prst="rect"/>
        </p:spPr>
        <p:txBody>
          <a:bodyPr wrap="square" lIns="0" tIns="165100" rIns="0" bIns="0" rtlCol="0" vert="horz">
            <a:spAutoFit/>
          </a:bodyPr>
          <a:lstStyle/>
          <a:p>
            <a:pPr algn="r" marR="55244">
              <a:lnSpc>
                <a:spcPct val="100000"/>
              </a:lnSpc>
              <a:spcBef>
                <a:spcPts val="1300"/>
              </a:spcBef>
            </a:pPr>
            <a:r>
              <a:rPr dirty="0" sz="6200" spc="-1050">
                <a:solidFill>
                  <a:srgbClr val="6C7185"/>
                </a:solidFill>
                <a:latin typeface="Arial"/>
                <a:cs typeface="Arial"/>
              </a:rPr>
              <a:t>Р</a:t>
            </a:r>
            <a:r>
              <a:rPr dirty="0" sz="6200" spc="-975">
                <a:solidFill>
                  <a:srgbClr val="6C7185"/>
                </a:solidFill>
                <a:latin typeface="Arial"/>
                <a:cs typeface="Arial"/>
              </a:rPr>
              <a:t>А</a:t>
            </a:r>
            <a:r>
              <a:rPr dirty="0" sz="6200" spc="-660">
                <a:solidFill>
                  <a:srgbClr val="6C7185"/>
                </a:solidFill>
                <a:latin typeface="Arial"/>
                <a:cs typeface="Arial"/>
              </a:rPr>
              <a:t>З</a:t>
            </a:r>
            <a:r>
              <a:rPr dirty="0" sz="6200" spc="-850">
                <a:solidFill>
                  <a:srgbClr val="6C7185"/>
                </a:solidFill>
                <a:latin typeface="Arial"/>
                <a:cs typeface="Arial"/>
              </a:rPr>
              <a:t>Г</a:t>
            </a:r>
            <a:r>
              <a:rPr dirty="0" sz="6200" spc="-1365">
                <a:solidFill>
                  <a:srgbClr val="6C7185"/>
                </a:solidFill>
                <a:latin typeface="Arial"/>
                <a:cs typeface="Arial"/>
              </a:rPr>
              <a:t>О</a:t>
            </a:r>
            <a:r>
              <a:rPr dirty="0" sz="6200" spc="-770">
                <a:solidFill>
                  <a:srgbClr val="6C7185"/>
                </a:solidFill>
                <a:latin typeface="Arial"/>
                <a:cs typeface="Arial"/>
              </a:rPr>
              <a:t>В</a:t>
            </a:r>
            <a:r>
              <a:rPr dirty="0" sz="6200" spc="-1365">
                <a:solidFill>
                  <a:srgbClr val="6C7185"/>
                </a:solidFill>
                <a:latin typeface="Arial"/>
                <a:cs typeface="Arial"/>
              </a:rPr>
              <a:t>О</a:t>
            </a:r>
            <a:r>
              <a:rPr dirty="0" sz="6200" spc="-1005">
                <a:solidFill>
                  <a:srgbClr val="6C7185"/>
                </a:solidFill>
                <a:latin typeface="Arial"/>
                <a:cs typeface="Arial"/>
              </a:rPr>
              <a:t>Р</a:t>
            </a:r>
            <a:r>
              <a:rPr dirty="0" sz="6200" spc="-975">
                <a:solidFill>
                  <a:srgbClr val="6C7185"/>
                </a:solidFill>
                <a:latin typeface="Arial"/>
                <a:cs typeface="Arial"/>
              </a:rPr>
              <a:t>Ы</a:t>
            </a:r>
            <a:endParaRPr sz="6200">
              <a:latin typeface="Arial"/>
              <a:cs typeface="Arial"/>
            </a:endParaRPr>
          </a:p>
          <a:p>
            <a:pPr algn="r" marR="5080">
              <a:lnSpc>
                <a:spcPct val="100000"/>
              </a:lnSpc>
              <a:spcBef>
                <a:spcPts val="1200"/>
              </a:spcBef>
              <a:tabLst>
                <a:tab pos="813435" algn="l"/>
              </a:tabLst>
            </a:pPr>
            <a:r>
              <a:rPr dirty="0" sz="6200" spc="-1190" b="1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dirty="0" sz="6200" spc="-1190" b="1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dirty="0" sz="6200" spc="-235" b="1">
                <a:solidFill>
                  <a:srgbClr val="FFFFFF"/>
                </a:solidFill>
                <a:latin typeface="Arial"/>
                <a:cs typeface="Arial"/>
              </a:rPr>
              <a:t>В</a:t>
            </a:r>
            <a:r>
              <a:rPr dirty="0" sz="6200" spc="-465" b="1">
                <a:solidFill>
                  <a:srgbClr val="FFFFFF"/>
                </a:solidFill>
                <a:latin typeface="Arial"/>
                <a:cs typeface="Arial"/>
              </a:rPr>
              <a:t>А</a:t>
            </a:r>
            <a:r>
              <a:rPr dirty="0" sz="6200" spc="-80" b="1">
                <a:solidFill>
                  <a:srgbClr val="FFFFFF"/>
                </a:solidFill>
                <a:latin typeface="Arial"/>
                <a:cs typeface="Arial"/>
              </a:rPr>
              <a:t>Ж</a:t>
            </a:r>
            <a:r>
              <a:rPr dirty="0" sz="6200" spc="-110" b="1">
                <a:solidFill>
                  <a:srgbClr val="FFFFFF"/>
                </a:solidFill>
                <a:latin typeface="Arial"/>
                <a:cs typeface="Arial"/>
              </a:rPr>
              <a:t>Н</a:t>
            </a:r>
            <a:r>
              <a:rPr dirty="0" sz="6200" spc="-595" b="1">
                <a:solidFill>
                  <a:srgbClr val="FFFFFF"/>
                </a:solidFill>
                <a:latin typeface="Arial"/>
                <a:cs typeface="Arial"/>
              </a:rPr>
              <a:t>О</a:t>
            </a:r>
            <a:r>
              <a:rPr dirty="0" sz="6200" spc="-800" b="1">
                <a:solidFill>
                  <a:srgbClr val="FFFFFF"/>
                </a:solidFill>
                <a:latin typeface="Arial"/>
                <a:cs typeface="Arial"/>
              </a:rPr>
              <a:t>М</a:t>
            </a:r>
            <a:endParaRPr sz="620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092952" y="0"/>
            <a:ext cx="306705" cy="10287000"/>
          </a:xfrm>
          <a:custGeom>
            <a:avLst/>
            <a:gdLst/>
            <a:ahLst/>
            <a:cxnLst/>
            <a:rect l="l" t="t" r="r" b="b"/>
            <a:pathLst>
              <a:path w="306704" h="10287000">
                <a:moveTo>
                  <a:pt x="0" y="10286997"/>
                </a:moveTo>
                <a:lnTo>
                  <a:pt x="306324" y="10286997"/>
                </a:lnTo>
                <a:lnTo>
                  <a:pt x="306324" y="0"/>
                </a:lnTo>
                <a:lnTo>
                  <a:pt x="0" y="0"/>
                </a:lnTo>
                <a:lnTo>
                  <a:pt x="0" y="10286997"/>
                </a:lnTo>
                <a:close/>
              </a:path>
            </a:pathLst>
          </a:custGeom>
          <a:solidFill>
            <a:srgbClr val="FA9FAF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3" name="object 23"/>
          <p:cNvGrpSpPr/>
          <p:nvPr/>
        </p:nvGrpSpPr>
        <p:grpSpPr>
          <a:xfrm>
            <a:off x="7324343" y="3924300"/>
            <a:ext cx="6269990" cy="208915"/>
            <a:chOff x="7324343" y="3924300"/>
            <a:chExt cx="6269990" cy="208915"/>
          </a:xfrm>
        </p:grpSpPr>
        <p:sp>
          <p:nvSpPr>
            <p:cNvPr id="24" name="object 24"/>
            <p:cNvSpPr/>
            <p:nvPr/>
          </p:nvSpPr>
          <p:spPr>
            <a:xfrm>
              <a:off x="9413747" y="3924300"/>
              <a:ext cx="1050290" cy="208915"/>
            </a:xfrm>
            <a:custGeom>
              <a:avLst/>
              <a:gdLst/>
              <a:ahLst/>
              <a:cxnLst/>
              <a:rect l="l" t="t" r="r" b="b"/>
              <a:pathLst>
                <a:path w="1050290" h="208914">
                  <a:moveTo>
                    <a:pt x="1050036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0036" y="208787"/>
                  </a:lnTo>
                  <a:lnTo>
                    <a:pt x="1050036" y="0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0457687" y="3924300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4">
                  <a:moveTo>
                    <a:pt x="1051559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59" y="208787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7324343" y="3924300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4">
                  <a:moveTo>
                    <a:pt x="1051559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59" y="208787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8368283" y="3924300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4">
                  <a:moveTo>
                    <a:pt x="1051559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59" y="208787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1495531" y="3924300"/>
              <a:ext cx="1050290" cy="205740"/>
            </a:xfrm>
            <a:custGeom>
              <a:avLst/>
              <a:gdLst/>
              <a:ahLst/>
              <a:cxnLst/>
              <a:rect l="l" t="t" r="r" b="b"/>
              <a:pathLst>
                <a:path w="1050290" h="205739">
                  <a:moveTo>
                    <a:pt x="1050035" y="0"/>
                  </a:moveTo>
                  <a:lnTo>
                    <a:pt x="0" y="0"/>
                  </a:lnTo>
                  <a:lnTo>
                    <a:pt x="0" y="205739"/>
                  </a:lnTo>
                  <a:lnTo>
                    <a:pt x="1050035" y="205739"/>
                  </a:lnTo>
                  <a:lnTo>
                    <a:pt x="1050035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12542519" y="3924300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4">
                  <a:moveTo>
                    <a:pt x="1051560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60" y="208787"/>
                  </a:lnTo>
                  <a:lnTo>
                    <a:pt x="1051560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7213472" y="2762274"/>
            <a:ext cx="10288905" cy="3268979"/>
          </a:xfrm>
          <a:prstGeom prst="rect">
            <a:avLst/>
          </a:prstGeom>
        </p:spPr>
        <p:txBody>
          <a:bodyPr wrap="square" lIns="0" tIns="298450" rIns="0" bIns="0" rtlCol="0" vert="horz">
            <a:spAutoFit/>
          </a:bodyPr>
          <a:lstStyle/>
          <a:p>
            <a:pPr marL="59690">
              <a:lnSpc>
                <a:spcPct val="100000"/>
              </a:lnSpc>
              <a:spcBef>
                <a:spcPts val="2350"/>
              </a:spcBef>
            </a:pPr>
            <a:r>
              <a:rPr dirty="0" sz="5600" spc="85">
                <a:solidFill>
                  <a:srgbClr val="6C7185"/>
                </a:solidFill>
                <a:latin typeface="Liberation Sans Narrow"/>
                <a:cs typeface="Liberation Sans Narrow"/>
              </a:rPr>
              <a:t>Тема</a:t>
            </a:r>
            <a:endParaRPr sz="5600">
              <a:latin typeface="Liberation Sans Narrow"/>
              <a:cs typeface="Liberation Sans Narrow"/>
            </a:endParaRPr>
          </a:p>
          <a:p>
            <a:pPr marL="59690">
              <a:lnSpc>
                <a:spcPct val="100000"/>
              </a:lnSpc>
              <a:spcBef>
                <a:spcPts val="2560"/>
              </a:spcBef>
            </a:pPr>
            <a:r>
              <a:rPr dirty="0" sz="6400" spc="-140">
                <a:solidFill>
                  <a:srgbClr val="6C7185"/>
                </a:solidFill>
                <a:latin typeface="Liberation Sans Narrow"/>
                <a:cs typeface="Liberation Sans Narrow"/>
              </a:rPr>
              <a:t>ВОЛОНТЕРЫ</a:t>
            </a:r>
            <a:r>
              <a:rPr dirty="0" sz="6400" spc="-295">
                <a:solidFill>
                  <a:srgbClr val="6C7185"/>
                </a:solidFill>
                <a:latin typeface="Liberation Sans Narrow"/>
                <a:cs typeface="Liberation Sans Narrow"/>
              </a:rPr>
              <a:t> </a:t>
            </a:r>
            <a:r>
              <a:rPr dirty="0" sz="6400" spc="-130">
                <a:solidFill>
                  <a:srgbClr val="6C7185"/>
                </a:solidFill>
                <a:latin typeface="Liberation Sans Narrow"/>
                <a:cs typeface="Liberation Sans Narrow"/>
              </a:rPr>
              <a:t>РОССИИ</a:t>
            </a:r>
            <a:endParaRPr sz="6400">
              <a:latin typeface="Liberation Sans Narrow"/>
              <a:cs typeface="Liberation Sans Narrow"/>
            </a:endParaRPr>
          </a:p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dirty="0" sz="5000" spc="75">
                <a:solidFill>
                  <a:srgbClr val="F98599"/>
                </a:solidFill>
                <a:latin typeface="Liberation Sans Narrow"/>
                <a:cs typeface="Liberation Sans Narrow"/>
              </a:rPr>
              <a:t>8-9 </a:t>
            </a:r>
            <a:r>
              <a:rPr dirty="0" sz="5000" spc="95">
                <a:solidFill>
                  <a:srgbClr val="F98599"/>
                </a:solidFill>
                <a:latin typeface="Liberation Sans Narrow"/>
                <a:cs typeface="Liberation Sans Narrow"/>
              </a:rPr>
              <a:t>классы. </a:t>
            </a:r>
            <a:r>
              <a:rPr dirty="0" sz="5000" spc="85">
                <a:solidFill>
                  <a:srgbClr val="6C7185"/>
                </a:solidFill>
                <a:latin typeface="Liberation Sans Narrow"/>
                <a:cs typeface="Liberation Sans Narrow"/>
              </a:rPr>
              <a:t>Жить </a:t>
            </a:r>
            <a:r>
              <a:rPr dirty="0" sz="5000">
                <a:solidFill>
                  <a:srgbClr val="6C7185"/>
                </a:solidFill>
                <a:latin typeface="Liberation Sans Narrow"/>
                <a:cs typeface="Liberation Sans Narrow"/>
              </a:rPr>
              <a:t>– </a:t>
            </a:r>
            <a:r>
              <a:rPr dirty="0" sz="5000" spc="95">
                <a:solidFill>
                  <a:srgbClr val="6C7185"/>
                </a:solidFill>
                <a:latin typeface="Liberation Sans Narrow"/>
                <a:cs typeface="Liberation Sans Narrow"/>
              </a:rPr>
              <a:t>значит</a:t>
            </a:r>
            <a:r>
              <a:rPr dirty="0" sz="5000" spc="925">
                <a:solidFill>
                  <a:srgbClr val="6C7185"/>
                </a:solidFill>
                <a:latin typeface="Liberation Sans Narrow"/>
                <a:cs typeface="Liberation Sans Narrow"/>
              </a:rPr>
              <a:t> </a:t>
            </a:r>
            <a:r>
              <a:rPr dirty="0" sz="5000" spc="100">
                <a:solidFill>
                  <a:srgbClr val="6C7185"/>
                </a:solidFill>
                <a:latin typeface="Liberation Sans Narrow"/>
                <a:cs typeface="Liberation Sans Narrow"/>
              </a:rPr>
              <a:t>действовать!</a:t>
            </a:r>
            <a:endParaRPr sz="5000">
              <a:latin typeface="Liberation Sans Narrow"/>
              <a:cs typeface="Liberation Sans Narrow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3983462" y="9313265"/>
            <a:ext cx="3992245" cy="696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355">
                <a:solidFill>
                  <a:srgbClr val="F98599"/>
                </a:solidFill>
                <a:latin typeface="Arial"/>
                <a:cs typeface="Arial"/>
              </a:rPr>
              <a:t>5 </a:t>
            </a:r>
            <a:r>
              <a:rPr dirty="0" sz="4400" spc="-360">
                <a:solidFill>
                  <a:srgbClr val="F98599"/>
                </a:solidFill>
                <a:latin typeface="Arial"/>
                <a:cs typeface="Arial"/>
              </a:rPr>
              <a:t>декабря </a:t>
            </a:r>
            <a:r>
              <a:rPr dirty="0" sz="4400" spc="-220">
                <a:solidFill>
                  <a:srgbClr val="F98599"/>
                </a:solidFill>
                <a:latin typeface="Arial"/>
                <a:cs typeface="Arial"/>
              </a:rPr>
              <a:t>2022</a:t>
            </a:r>
            <a:r>
              <a:rPr dirty="0" sz="4400" spc="-140">
                <a:solidFill>
                  <a:srgbClr val="F98599"/>
                </a:solidFill>
                <a:latin typeface="Arial"/>
                <a:cs typeface="Arial"/>
              </a:rPr>
              <a:t> </a:t>
            </a:r>
            <a:r>
              <a:rPr dirty="0" sz="4400" spc="-310">
                <a:solidFill>
                  <a:srgbClr val="F98599"/>
                </a:solidFill>
                <a:latin typeface="Arial"/>
                <a:cs typeface="Arial"/>
              </a:rPr>
              <a:t>г.</a:t>
            </a:r>
            <a:endParaRPr sz="440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11391900" y="7046976"/>
            <a:ext cx="6269990" cy="208915"/>
            <a:chOff x="11391900" y="7046976"/>
            <a:chExt cx="6269990" cy="208915"/>
          </a:xfrm>
        </p:grpSpPr>
        <p:sp>
          <p:nvSpPr>
            <p:cNvPr id="33" name="object 33"/>
            <p:cNvSpPr/>
            <p:nvPr/>
          </p:nvSpPr>
          <p:spPr>
            <a:xfrm>
              <a:off x="13481304" y="7046976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5">
                  <a:moveTo>
                    <a:pt x="1051559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59" y="208787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14525244" y="7046976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5">
                  <a:moveTo>
                    <a:pt x="1051559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59" y="208787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11391900" y="7046976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5">
                  <a:moveTo>
                    <a:pt x="1051559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59" y="208787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12437363" y="7046976"/>
              <a:ext cx="1050290" cy="208915"/>
            </a:xfrm>
            <a:custGeom>
              <a:avLst/>
              <a:gdLst/>
              <a:ahLst/>
              <a:cxnLst/>
              <a:rect l="l" t="t" r="r" b="b"/>
              <a:pathLst>
                <a:path w="1050290" h="208915">
                  <a:moveTo>
                    <a:pt x="1050035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0035" y="208787"/>
                  </a:lnTo>
                  <a:lnTo>
                    <a:pt x="1050035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15563088" y="7046976"/>
              <a:ext cx="1051560" cy="205740"/>
            </a:xfrm>
            <a:custGeom>
              <a:avLst/>
              <a:gdLst/>
              <a:ahLst/>
              <a:cxnLst/>
              <a:rect l="l" t="t" r="r" b="b"/>
              <a:pathLst>
                <a:path w="1051559" h="205740">
                  <a:moveTo>
                    <a:pt x="1051559" y="0"/>
                  </a:moveTo>
                  <a:lnTo>
                    <a:pt x="0" y="0"/>
                  </a:lnTo>
                  <a:lnTo>
                    <a:pt x="0" y="205740"/>
                  </a:lnTo>
                  <a:lnTo>
                    <a:pt x="1051559" y="205740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16610076" y="7046976"/>
              <a:ext cx="1051560" cy="208915"/>
            </a:xfrm>
            <a:custGeom>
              <a:avLst/>
              <a:gdLst/>
              <a:ahLst/>
              <a:cxnLst/>
              <a:rect l="l" t="t" r="r" b="b"/>
              <a:pathLst>
                <a:path w="1051559" h="208915">
                  <a:moveTo>
                    <a:pt x="1051559" y="0"/>
                  </a:moveTo>
                  <a:lnTo>
                    <a:pt x="0" y="0"/>
                  </a:lnTo>
                  <a:lnTo>
                    <a:pt x="0" y="208787"/>
                  </a:lnTo>
                  <a:lnTo>
                    <a:pt x="1051559" y="208787"/>
                  </a:lnTo>
                  <a:lnTo>
                    <a:pt x="1051559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48422" y="2266787"/>
            <a:ext cx="4981103" cy="21545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3866876" y="2199132"/>
            <a:ext cx="3873246" cy="47586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5544800" y="411295"/>
            <a:ext cx="2645663" cy="8930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500126" y="286765"/>
            <a:ext cx="373380" cy="685800"/>
            <a:chOff x="500126" y="286765"/>
            <a:chExt cx="373380" cy="685800"/>
          </a:xfrm>
        </p:grpSpPr>
        <p:sp>
          <p:nvSpPr>
            <p:cNvPr id="6" name="object 6"/>
            <p:cNvSpPr/>
            <p:nvPr/>
          </p:nvSpPr>
          <p:spPr>
            <a:xfrm>
              <a:off x="512826" y="299465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347472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347472" y="659892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12826" y="299465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0" y="659892"/>
                  </a:moveTo>
                  <a:lnTo>
                    <a:pt x="347472" y="659892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145539" y="326263"/>
            <a:ext cx="13258165" cy="1651000"/>
          </a:xfrm>
          <a:prstGeom prst="rect"/>
        </p:spPr>
        <p:txBody>
          <a:bodyPr wrap="square" lIns="0" tIns="113664" rIns="0" bIns="0" rtlCol="0" vert="horz">
            <a:spAutoFit/>
          </a:bodyPr>
          <a:lstStyle/>
          <a:p>
            <a:pPr marL="12700" marR="5080">
              <a:lnSpc>
                <a:spcPts val="4000"/>
              </a:lnSpc>
              <a:spcBef>
                <a:spcPts val="894"/>
              </a:spcBef>
            </a:pPr>
            <a:r>
              <a:rPr dirty="0" sz="4000" spc="-5">
                <a:solidFill>
                  <a:srgbClr val="585858"/>
                </a:solidFill>
              </a:rPr>
              <a:t>Зимние Олимпийские игры в Сочи в </a:t>
            </a:r>
            <a:r>
              <a:rPr dirty="0" sz="4000" spc="-10">
                <a:solidFill>
                  <a:srgbClr val="585858"/>
                </a:solidFill>
              </a:rPr>
              <a:t>2014 </a:t>
            </a:r>
            <a:r>
              <a:rPr dirty="0" sz="4000" spc="-5">
                <a:solidFill>
                  <a:srgbClr val="585858"/>
                </a:solidFill>
              </a:rPr>
              <a:t>году и чемпионат мира </a:t>
            </a:r>
            <a:r>
              <a:rPr dirty="0" sz="4000" spc="-10">
                <a:solidFill>
                  <a:srgbClr val="585858"/>
                </a:solidFill>
              </a:rPr>
              <a:t>по  </a:t>
            </a:r>
            <a:r>
              <a:rPr dirty="0" sz="4000" spc="-5">
                <a:solidFill>
                  <a:srgbClr val="585858"/>
                </a:solidFill>
              </a:rPr>
              <a:t>футболу в 2018 были успешно </a:t>
            </a:r>
            <a:r>
              <a:rPr dirty="0" sz="4000" spc="-10">
                <a:solidFill>
                  <a:srgbClr val="585858"/>
                </a:solidFill>
              </a:rPr>
              <a:t>проведены при огромной</a:t>
            </a:r>
            <a:r>
              <a:rPr dirty="0" sz="4000" spc="60">
                <a:solidFill>
                  <a:srgbClr val="585858"/>
                </a:solidFill>
              </a:rPr>
              <a:t> </a:t>
            </a:r>
            <a:r>
              <a:rPr dirty="0" sz="4000" spc="-10">
                <a:solidFill>
                  <a:srgbClr val="585858"/>
                </a:solidFill>
              </a:rPr>
              <a:t>помощи</a:t>
            </a:r>
            <a:endParaRPr sz="4000"/>
          </a:p>
          <a:p>
            <a:pPr marL="12700">
              <a:lnSpc>
                <a:spcPts val="4004"/>
              </a:lnSpc>
            </a:pPr>
            <a:r>
              <a:rPr dirty="0" sz="4000" spc="-5">
                <a:solidFill>
                  <a:srgbClr val="585858"/>
                </a:solidFill>
              </a:rPr>
              <a:t>волонтёров.</a:t>
            </a:r>
            <a:endParaRPr sz="4000"/>
          </a:p>
        </p:txBody>
      </p:sp>
      <p:sp>
        <p:nvSpPr>
          <p:cNvPr id="9" name="object 9"/>
          <p:cNvSpPr txBox="1"/>
          <p:nvPr/>
        </p:nvSpPr>
        <p:spPr>
          <a:xfrm>
            <a:off x="955344" y="9282176"/>
            <a:ext cx="5003800" cy="8483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5400">
                <a:solidFill>
                  <a:srgbClr val="BEBEBE"/>
                </a:solidFill>
                <a:latin typeface="Liberation Sans Narrow"/>
                <a:cs typeface="Liberation Sans Narrow"/>
              </a:rPr>
              <a:t>Волонтеры</a:t>
            </a:r>
            <a:r>
              <a:rPr dirty="0" sz="5400" spc="-95">
                <a:solidFill>
                  <a:srgbClr val="BEBEBE"/>
                </a:solidFill>
                <a:latin typeface="Liberation Sans Narrow"/>
                <a:cs typeface="Liberation Sans Narrow"/>
              </a:rPr>
              <a:t> </a:t>
            </a:r>
            <a:r>
              <a:rPr dirty="0" sz="5400">
                <a:solidFill>
                  <a:srgbClr val="BEBEBE"/>
                </a:solidFill>
                <a:latin typeface="Liberation Sans Narrow"/>
                <a:cs typeface="Liberation Sans Narrow"/>
              </a:rPr>
              <a:t>России</a:t>
            </a:r>
            <a:endParaRPr sz="5400">
              <a:latin typeface="Liberation Sans Narrow"/>
              <a:cs typeface="Liberation Sans Narrow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11" name="object 11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7394575" y="7088251"/>
            <a:ext cx="10008870" cy="275907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2700" marR="5080">
              <a:lnSpc>
                <a:spcPts val="4000"/>
              </a:lnSpc>
              <a:spcBef>
                <a:spcPts val="700"/>
              </a:spcBef>
            </a:pP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35 тысяч </a:t>
            </a:r>
            <a:r>
              <a:rPr dirty="0" sz="3800">
                <a:solidFill>
                  <a:srgbClr val="585858"/>
                </a:solidFill>
                <a:latin typeface="Liberation Sans Narrow"/>
                <a:cs typeface="Liberation Sans Narrow"/>
              </a:rPr>
              <a:t>волонтёров работали на </a:t>
            </a: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чемпионате </a:t>
            </a:r>
            <a:r>
              <a:rPr dirty="0" sz="3800">
                <a:solidFill>
                  <a:srgbClr val="585858"/>
                </a:solidFill>
                <a:latin typeface="Liberation Sans Narrow"/>
                <a:cs typeface="Liberation Sans Narrow"/>
              </a:rPr>
              <a:t>мира</a:t>
            </a:r>
            <a:r>
              <a:rPr dirty="0" sz="3800" spc="-10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800">
                <a:solidFill>
                  <a:srgbClr val="585858"/>
                </a:solidFill>
                <a:latin typeface="Liberation Sans Narrow"/>
                <a:cs typeface="Liberation Sans Narrow"/>
              </a:rPr>
              <a:t>и  25 </a:t>
            </a: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тысяч </a:t>
            </a:r>
            <a:r>
              <a:rPr dirty="0" sz="3800">
                <a:solidFill>
                  <a:srgbClr val="585858"/>
                </a:solidFill>
                <a:latin typeface="Liberation Sans Narrow"/>
                <a:cs typeface="Liberation Sans Narrow"/>
              </a:rPr>
              <a:t>− </a:t>
            </a:r>
            <a:r>
              <a:rPr dirty="0" sz="3800" spc="-10">
                <a:solidFill>
                  <a:srgbClr val="585858"/>
                </a:solidFill>
                <a:latin typeface="Liberation Sans Narrow"/>
                <a:cs typeface="Liberation Sans Narrow"/>
              </a:rPr>
              <a:t>на </a:t>
            </a: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Олимпийских</a:t>
            </a:r>
            <a:r>
              <a:rPr dirty="0" sz="3800" spc="-3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играх.</a:t>
            </a:r>
            <a:endParaRPr sz="3800">
              <a:latin typeface="Liberation Sans Narrow"/>
              <a:cs typeface="Liberation Sans Narrow"/>
            </a:endParaRPr>
          </a:p>
          <a:p>
            <a:pPr marL="12700" marR="831215">
              <a:lnSpc>
                <a:spcPct val="87800"/>
              </a:lnSpc>
              <a:spcBef>
                <a:spcPts val="915"/>
              </a:spcBef>
            </a:pP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Они </a:t>
            </a:r>
            <a:r>
              <a:rPr dirty="0" sz="3800">
                <a:solidFill>
                  <a:srgbClr val="585858"/>
                </a:solidFill>
                <a:latin typeface="Liberation Sans Narrow"/>
                <a:cs typeface="Liberation Sans Narrow"/>
              </a:rPr>
              <a:t>были </a:t>
            </a: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переводчиками, экскурсоводами,  сопровождающими, </a:t>
            </a:r>
            <a:r>
              <a:rPr dirty="0" sz="3800">
                <a:solidFill>
                  <a:srgbClr val="585858"/>
                </a:solidFill>
                <a:latin typeface="Liberation Sans Narrow"/>
                <a:cs typeface="Liberation Sans Narrow"/>
              </a:rPr>
              <a:t>помощниками в оформлении  </a:t>
            </a:r>
            <a:r>
              <a:rPr dirty="0" sz="38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документов.</a:t>
            </a:r>
            <a:endParaRPr sz="3800">
              <a:latin typeface="Liberation Sans Narrow"/>
              <a:cs typeface="Liberation Sans Narrow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40663" y="4578096"/>
            <a:ext cx="5682234" cy="416128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789419" y="2292095"/>
            <a:ext cx="6861810" cy="457276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pSp>
        <p:nvGrpSpPr>
          <p:cNvPr id="19" name="object 19"/>
          <p:cNvGrpSpPr/>
          <p:nvPr/>
        </p:nvGrpSpPr>
        <p:grpSpPr>
          <a:xfrm>
            <a:off x="6753097" y="7074661"/>
            <a:ext cx="373380" cy="687070"/>
            <a:chOff x="6753097" y="7074661"/>
            <a:chExt cx="373380" cy="687070"/>
          </a:xfrm>
        </p:grpSpPr>
        <p:sp>
          <p:nvSpPr>
            <p:cNvPr id="20" name="object 20"/>
            <p:cNvSpPr/>
            <p:nvPr/>
          </p:nvSpPr>
          <p:spPr>
            <a:xfrm>
              <a:off x="6765797" y="7087361"/>
              <a:ext cx="347980" cy="661670"/>
            </a:xfrm>
            <a:custGeom>
              <a:avLst/>
              <a:gdLst/>
              <a:ahLst/>
              <a:cxnLst/>
              <a:rect l="l" t="t" r="r" b="b"/>
              <a:pathLst>
                <a:path w="347979" h="661670">
                  <a:moveTo>
                    <a:pt x="347472" y="0"/>
                  </a:moveTo>
                  <a:lnTo>
                    <a:pt x="0" y="0"/>
                  </a:lnTo>
                  <a:lnTo>
                    <a:pt x="0" y="661416"/>
                  </a:lnTo>
                  <a:lnTo>
                    <a:pt x="347472" y="661416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6765797" y="7087361"/>
              <a:ext cx="347980" cy="661670"/>
            </a:xfrm>
            <a:custGeom>
              <a:avLst/>
              <a:gdLst/>
              <a:ahLst/>
              <a:cxnLst/>
              <a:rect l="l" t="t" r="r" b="b"/>
              <a:pathLst>
                <a:path w="347979" h="661670">
                  <a:moveTo>
                    <a:pt x="0" y="661416"/>
                  </a:moveTo>
                  <a:lnTo>
                    <a:pt x="347472" y="661416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61416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16447262" y="6655561"/>
            <a:ext cx="558800" cy="345440"/>
            <a:chOff x="16447262" y="6655561"/>
            <a:chExt cx="558800" cy="345440"/>
          </a:xfrm>
        </p:grpSpPr>
        <p:sp>
          <p:nvSpPr>
            <p:cNvPr id="23" name="object 23"/>
            <p:cNvSpPr/>
            <p:nvPr/>
          </p:nvSpPr>
          <p:spPr>
            <a:xfrm>
              <a:off x="16459962" y="6668261"/>
              <a:ext cx="533400" cy="320040"/>
            </a:xfrm>
            <a:custGeom>
              <a:avLst/>
              <a:gdLst/>
              <a:ahLst/>
              <a:cxnLst/>
              <a:rect l="l" t="t" r="r" b="b"/>
              <a:pathLst>
                <a:path w="533400" h="320040">
                  <a:moveTo>
                    <a:pt x="533400" y="0"/>
                  </a:moveTo>
                  <a:lnTo>
                    <a:pt x="0" y="0"/>
                  </a:lnTo>
                  <a:lnTo>
                    <a:pt x="0" y="320040"/>
                  </a:lnTo>
                  <a:lnTo>
                    <a:pt x="533400" y="320040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6459962" y="6668261"/>
              <a:ext cx="533400" cy="320040"/>
            </a:xfrm>
            <a:custGeom>
              <a:avLst/>
              <a:gdLst/>
              <a:ahLst/>
              <a:cxnLst/>
              <a:rect l="l" t="t" r="r" b="b"/>
              <a:pathLst>
                <a:path w="533400" h="320040">
                  <a:moveTo>
                    <a:pt x="0" y="320040"/>
                  </a:moveTo>
                  <a:lnTo>
                    <a:pt x="533400" y="320040"/>
                  </a:lnTo>
                  <a:lnTo>
                    <a:pt x="533400" y="0"/>
                  </a:lnTo>
                  <a:lnTo>
                    <a:pt x="0" y="0"/>
                  </a:lnTo>
                  <a:lnTo>
                    <a:pt x="0" y="32004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55344" y="7285101"/>
            <a:ext cx="15638144" cy="2845435"/>
          </a:xfrm>
          <a:prstGeom prst="rect">
            <a:avLst/>
          </a:prstGeom>
        </p:spPr>
        <p:txBody>
          <a:bodyPr wrap="square" lIns="0" tIns="113030" rIns="0" bIns="0" rtlCol="0" vert="horz">
            <a:spAutoFit/>
          </a:bodyPr>
          <a:lstStyle/>
          <a:p>
            <a:pPr marL="6813550" marR="5080">
              <a:lnSpc>
                <a:spcPct val="83400"/>
              </a:lnSpc>
              <a:spcBef>
                <a:spcPts val="890"/>
              </a:spcBef>
            </a:pPr>
            <a:r>
              <a:rPr dirty="0" sz="40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Волонтеры помогали медикам в больницах,  приносили </a:t>
            </a:r>
            <a:r>
              <a:rPr dirty="0" sz="4000" spc="-10">
                <a:solidFill>
                  <a:srgbClr val="585858"/>
                </a:solidFill>
                <a:latin typeface="Liberation Sans Narrow"/>
                <a:cs typeface="Liberation Sans Narrow"/>
              </a:rPr>
              <a:t>продукты </a:t>
            </a:r>
            <a:r>
              <a:rPr dirty="0" sz="40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и </a:t>
            </a:r>
            <a:r>
              <a:rPr dirty="0" sz="4000" spc="-10">
                <a:solidFill>
                  <a:srgbClr val="585858"/>
                </a:solidFill>
                <a:latin typeface="Liberation Sans Narrow"/>
                <a:cs typeface="Liberation Sans Narrow"/>
              </a:rPr>
              <a:t>лекарства пожилым  людям, отдавали свои </a:t>
            </a:r>
            <a:r>
              <a:rPr dirty="0" sz="40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машины </a:t>
            </a:r>
            <a:r>
              <a:rPr dirty="0" sz="4000" spc="-10">
                <a:solidFill>
                  <a:srgbClr val="585858"/>
                </a:solidFill>
                <a:latin typeface="Liberation Sans Narrow"/>
                <a:cs typeface="Liberation Sans Narrow"/>
              </a:rPr>
              <a:t>для оказания  скорой</a:t>
            </a:r>
            <a:r>
              <a:rPr dirty="0" sz="4000" spc="1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40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помощи.</a:t>
            </a:r>
            <a:endParaRPr sz="4000">
              <a:latin typeface="Liberation Sans Narrow"/>
              <a:cs typeface="Liberation Sans Narrow"/>
            </a:endParaRPr>
          </a:p>
          <a:p>
            <a:pPr marL="12700">
              <a:lnSpc>
                <a:spcPts val="5405"/>
              </a:lnSpc>
            </a:pPr>
            <a:r>
              <a:rPr dirty="0" sz="5400">
                <a:solidFill>
                  <a:srgbClr val="BEBEBE"/>
                </a:solidFill>
                <a:latin typeface="Liberation Sans Narrow"/>
                <a:cs typeface="Liberation Sans Narrow"/>
              </a:rPr>
              <a:t>Волонтеры</a:t>
            </a:r>
            <a:r>
              <a:rPr dirty="0" sz="5400" spc="-5">
                <a:solidFill>
                  <a:srgbClr val="BEBEBE"/>
                </a:solidFill>
                <a:latin typeface="Liberation Sans Narrow"/>
                <a:cs typeface="Liberation Sans Narrow"/>
              </a:rPr>
              <a:t> </a:t>
            </a:r>
            <a:r>
              <a:rPr dirty="0" sz="5400">
                <a:solidFill>
                  <a:srgbClr val="BEBEBE"/>
                </a:solidFill>
                <a:latin typeface="Liberation Sans Narrow"/>
                <a:cs typeface="Liberation Sans Narrow"/>
              </a:rPr>
              <a:t>России</a:t>
            </a:r>
            <a:endParaRPr sz="5400">
              <a:latin typeface="Liberation Sans Narrow"/>
              <a:cs typeface="Liberation Sans Narrow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4" name="object 4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6922261" y="7086854"/>
            <a:ext cx="373380" cy="687070"/>
            <a:chOff x="6922261" y="7086854"/>
            <a:chExt cx="373380" cy="687070"/>
          </a:xfrm>
        </p:grpSpPr>
        <p:sp>
          <p:nvSpPr>
            <p:cNvPr id="10" name="object 10"/>
            <p:cNvSpPr/>
            <p:nvPr/>
          </p:nvSpPr>
          <p:spPr>
            <a:xfrm>
              <a:off x="6934961" y="7099554"/>
              <a:ext cx="347980" cy="661670"/>
            </a:xfrm>
            <a:custGeom>
              <a:avLst/>
              <a:gdLst/>
              <a:ahLst/>
              <a:cxnLst/>
              <a:rect l="l" t="t" r="r" b="b"/>
              <a:pathLst>
                <a:path w="347979" h="661670">
                  <a:moveTo>
                    <a:pt x="347472" y="0"/>
                  </a:moveTo>
                  <a:lnTo>
                    <a:pt x="0" y="0"/>
                  </a:lnTo>
                  <a:lnTo>
                    <a:pt x="0" y="661416"/>
                  </a:lnTo>
                  <a:lnTo>
                    <a:pt x="347472" y="661416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6934961" y="7099554"/>
              <a:ext cx="347980" cy="661670"/>
            </a:xfrm>
            <a:custGeom>
              <a:avLst/>
              <a:gdLst/>
              <a:ahLst/>
              <a:cxnLst/>
              <a:rect l="l" t="t" r="r" b="b"/>
              <a:pathLst>
                <a:path w="347979" h="661670">
                  <a:moveTo>
                    <a:pt x="0" y="661416"/>
                  </a:moveTo>
                  <a:lnTo>
                    <a:pt x="347472" y="661416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61416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31366" y="339039"/>
            <a:ext cx="11871325" cy="1651635"/>
          </a:xfrm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ts val="4400"/>
              </a:lnSpc>
              <a:spcBef>
                <a:spcPts val="95"/>
              </a:spcBef>
            </a:pPr>
            <a:r>
              <a:rPr dirty="0" sz="4000" spc="-10">
                <a:solidFill>
                  <a:srgbClr val="585858"/>
                </a:solidFill>
              </a:rPr>
              <a:t>Борьба </a:t>
            </a:r>
            <a:r>
              <a:rPr dirty="0" sz="4000" spc="-5">
                <a:solidFill>
                  <a:srgbClr val="585858"/>
                </a:solidFill>
              </a:rPr>
              <a:t>с </a:t>
            </a:r>
            <a:r>
              <a:rPr dirty="0" sz="4000" spc="-10">
                <a:solidFill>
                  <a:srgbClr val="585858"/>
                </a:solidFill>
              </a:rPr>
              <a:t>эпидемией коронавируса сплотила</a:t>
            </a:r>
            <a:r>
              <a:rPr dirty="0" sz="4000" spc="95">
                <a:solidFill>
                  <a:srgbClr val="585858"/>
                </a:solidFill>
              </a:rPr>
              <a:t> </a:t>
            </a:r>
            <a:r>
              <a:rPr dirty="0" sz="4000" spc="-5">
                <a:solidFill>
                  <a:srgbClr val="585858"/>
                </a:solidFill>
              </a:rPr>
              <a:t>миллионы</a:t>
            </a:r>
            <a:endParaRPr sz="4000"/>
          </a:p>
          <a:p>
            <a:pPr marL="12700" marR="5080">
              <a:lnSpc>
                <a:spcPts val="4010"/>
              </a:lnSpc>
              <a:spcBef>
                <a:spcPts val="395"/>
              </a:spcBef>
            </a:pPr>
            <a:r>
              <a:rPr dirty="0" sz="4000" spc="-5">
                <a:solidFill>
                  <a:srgbClr val="585858"/>
                </a:solidFill>
              </a:rPr>
              <a:t>неравнодушных </a:t>
            </a:r>
            <a:r>
              <a:rPr dirty="0" sz="4000" spc="-10">
                <a:solidFill>
                  <a:srgbClr val="585858"/>
                </a:solidFill>
              </a:rPr>
              <a:t>людей. </a:t>
            </a:r>
            <a:r>
              <a:rPr dirty="0" sz="4000" spc="-5">
                <a:solidFill>
                  <a:srgbClr val="585858"/>
                </a:solidFill>
              </a:rPr>
              <a:t>В </a:t>
            </a:r>
            <a:r>
              <a:rPr dirty="0" sz="4000" spc="-10">
                <a:solidFill>
                  <a:srgbClr val="585858"/>
                </a:solidFill>
              </a:rPr>
              <a:t>различных </a:t>
            </a:r>
            <a:r>
              <a:rPr dirty="0" sz="4000" spc="-5">
                <a:solidFill>
                  <a:srgbClr val="585858"/>
                </a:solidFill>
              </a:rPr>
              <a:t>волонтёрских </a:t>
            </a:r>
            <a:r>
              <a:rPr dirty="0" sz="4000" spc="-10">
                <a:solidFill>
                  <a:srgbClr val="585858"/>
                </a:solidFill>
              </a:rPr>
              <a:t>проектах  </a:t>
            </a:r>
            <a:r>
              <a:rPr dirty="0" sz="4000" spc="-5">
                <a:solidFill>
                  <a:srgbClr val="585858"/>
                </a:solidFill>
              </a:rPr>
              <a:t>приняло участие свыше 15 миллионов</a:t>
            </a:r>
            <a:r>
              <a:rPr dirty="0" sz="4000">
                <a:solidFill>
                  <a:srgbClr val="585858"/>
                </a:solidFill>
              </a:rPr>
              <a:t> </a:t>
            </a:r>
            <a:r>
              <a:rPr dirty="0" sz="4000" spc="-10">
                <a:solidFill>
                  <a:srgbClr val="585858"/>
                </a:solidFill>
              </a:rPr>
              <a:t>человек.</a:t>
            </a:r>
            <a:endParaRPr sz="4000"/>
          </a:p>
        </p:txBody>
      </p:sp>
      <p:grpSp>
        <p:nvGrpSpPr>
          <p:cNvPr id="13" name="object 13"/>
          <p:cNvGrpSpPr/>
          <p:nvPr/>
        </p:nvGrpSpPr>
        <p:grpSpPr>
          <a:xfrm>
            <a:off x="874775" y="2154935"/>
            <a:ext cx="17284700" cy="6216015"/>
            <a:chOff x="874775" y="2154935"/>
            <a:chExt cx="17284700" cy="6216015"/>
          </a:xfrm>
        </p:grpSpPr>
        <p:sp>
          <p:nvSpPr>
            <p:cNvPr id="14" name="object 14"/>
            <p:cNvSpPr/>
            <p:nvPr/>
          </p:nvSpPr>
          <p:spPr>
            <a:xfrm>
              <a:off x="874775" y="2154935"/>
              <a:ext cx="4725162" cy="621563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423916" y="2226563"/>
              <a:ext cx="5738622" cy="464134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1161775" y="2362199"/>
              <a:ext cx="6997446" cy="449046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732252" y="306240"/>
            <a:ext cx="2310384" cy="7800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51025" y="206121"/>
            <a:ext cx="12350750" cy="69659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pc="-5"/>
              <a:t>Волонтёром </a:t>
            </a:r>
            <a:r>
              <a:rPr dirty="0"/>
              <a:t>может стать </a:t>
            </a:r>
            <a:r>
              <a:rPr dirty="0" spc="-5"/>
              <a:t>любой </a:t>
            </a:r>
            <a:r>
              <a:rPr dirty="0"/>
              <a:t>– и </a:t>
            </a:r>
            <a:r>
              <a:rPr dirty="0" spc="-5"/>
              <a:t>взрослый, </a:t>
            </a:r>
            <a:r>
              <a:rPr dirty="0"/>
              <a:t>и</a:t>
            </a:r>
            <a:r>
              <a:rPr dirty="0" spc="-40"/>
              <a:t> </a:t>
            </a:r>
            <a:r>
              <a:rPr dirty="0" spc="-5"/>
              <a:t>ребёнок.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727201" y="330961"/>
            <a:ext cx="373380" cy="685800"/>
            <a:chOff x="727201" y="330961"/>
            <a:chExt cx="373380" cy="685800"/>
          </a:xfrm>
        </p:grpSpPr>
        <p:sp>
          <p:nvSpPr>
            <p:cNvPr id="5" name="object 5"/>
            <p:cNvSpPr/>
            <p:nvPr/>
          </p:nvSpPr>
          <p:spPr>
            <a:xfrm>
              <a:off x="739901" y="34366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347472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347472" y="659892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739901" y="34366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0" y="659892"/>
                  </a:moveTo>
                  <a:lnTo>
                    <a:pt x="347472" y="659892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1469389" y="8359393"/>
            <a:ext cx="373380" cy="687070"/>
            <a:chOff x="1469389" y="8359393"/>
            <a:chExt cx="373380" cy="687070"/>
          </a:xfrm>
        </p:grpSpPr>
        <p:sp>
          <p:nvSpPr>
            <p:cNvPr id="8" name="object 8"/>
            <p:cNvSpPr/>
            <p:nvPr/>
          </p:nvSpPr>
          <p:spPr>
            <a:xfrm>
              <a:off x="1482089" y="8372093"/>
              <a:ext cx="347980" cy="661670"/>
            </a:xfrm>
            <a:custGeom>
              <a:avLst/>
              <a:gdLst/>
              <a:ahLst/>
              <a:cxnLst/>
              <a:rect l="l" t="t" r="r" b="b"/>
              <a:pathLst>
                <a:path w="347980" h="661670">
                  <a:moveTo>
                    <a:pt x="347472" y="0"/>
                  </a:moveTo>
                  <a:lnTo>
                    <a:pt x="0" y="0"/>
                  </a:lnTo>
                  <a:lnTo>
                    <a:pt x="0" y="661415"/>
                  </a:lnTo>
                  <a:lnTo>
                    <a:pt x="347472" y="661415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482089" y="8372093"/>
              <a:ext cx="347980" cy="661670"/>
            </a:xfrm>
            <a:custGeom>
              <a:avLst/>
              <a:gdLst/>
              <a:ahLst/>
              <a:cxnLst/>
              <a:rect l="l" t="t" r="r" b="b"/>
              <a:pathLst>
                <a:path w="347980" h="661670">
                  <a:moveTo>
                    <a:pt x="0" y="661415"/>
                  </a:moveTo>
                  <a:lnTo>
                    <a:pt x="347472" y="661415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61415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2212594" y="8517128"/>
            <a:ext cx="11442700" cy="13671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4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Девиз каждого волонтёра сегодня </a:t>
            </a:r>
            <a:r>
              <a:rPr dirty="0" sz="4400">
                <a:solidFill>
                  <a:srgbClr val="7E7E7E"/>
                </a:solidFill>
                <a:latin typeface="Liberation Sans Narrow"/>
                <a:cs typeface="Liberation Sans Narrow"/>
              </a:rPr>
              <a:t>может </a:t>
            </a:r>
            <a:r>
              <a:rPr dirty="0" sz="44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звучать</a:t>
            </a:r>
            <a:r>
              <a:rPr dirty="0" sz="4400" spc="-55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44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так:</a:t>
            </a:r>
            <a:endParaRPr sz="4400">
              <a:latin typeface="Liberation Sans Narrow"/>
              <a:cs typeface="Liberation Sans Narrow"/>
            </a:endParaRPr>
          </a:p>
          <a:p>
            <a:pPr marL="12700">
              <a:lnSpc>
                <a:spcPct val="100000"/>
              </a:lnSpc>
            </a:pPr>
            <a:r>
              <a:rPr dirty="0" sz="44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«От </a:t>
            </a:r>
            <a:r>
              <a:rPr dirty="0" sz="44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доброй </a:t>
            </a:r>
            <a:r>
              <a:rPr dirty="0" sz="4400">
                <a:solidFill>
                  <a:srgbClr val="7E7E7E"/>
                </a:solidFill>
                <a:latin typeface="Liberation Sans Narrow"/>
                <a:cs typeface="Liberation Sans Narrow"/>
              </a:rPr>
              <a:t>воли – к </a:t>
            </a:r>
            <a:r>
              <a:rPr dirty="0" sz="44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доброму</a:t>
            </a:r>
            <a:r>
              <a:rPr dirty="0" sz="4400" spc="-15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44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делу!».</a:t>
            </a:r>
            <a:endParaRPr sz="4400">
              <a:latin typeface="Liberation Sans Narrow"/>
              <a:cs typeface="Liberation Sans Narrow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347216" y="926591"/>
            <a:ext cx="14181582" cy="768476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3" name="object 3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15642336" y="271087"/>
            <a:ext cx="2645663" cy="8930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900938" y="254761"/>
            <a:ext cx="373380" cy="685800"/>
            <a:chOff x="900938" y="254761"/>
            <a:chExt cx="373380" cy="685800"/>
          </a:xfrm>
        </p:grpSpPr>
        <p:sp>
          <p:nvSpPr>
            <p:cNvPr id="10" name="object 10"/>
            <p:cNvSpPr/>
            <p:nvPr/>
          </p:nvSpPr>
          <p:spPr>
            <a:xfrm>
              <a:off x="913638" y="26746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347472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347472" y="659892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913638" y="26746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0" y="659892"/>
                  </a:moveTo>
                  <a:lnTo>
                    <a:pt x="347472" y="659892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1526539" y="265556"/>
            <a:ext cx="10532110" cy="756920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b="1" i="1">
                <a:latin typeface="Liberation Sans Narrow"/>
                <a:cs typeface="Liberation Sans Narrow"/>
              </a:rPr>
              <a:t>5 декабря. </a:t>
            </a:r>
            <a:r>
              <a:rPr dirty="0" sz="4800" spc="-10"/>
              <a:t>Международный </a:t>
            </a:r>
            <a:r>
              <a:rPr dirty="0" sz="4800" spc="-5"/>
              <a:t>День</a:t>
            </a:r>
            <a:r>
              <a:rPr dirty="0" sz="4800" spc="35"/>
              <a:t> </a:t>
            </a:r>
            <a:r>
              <a:rPr dirty="0" sz="4800" spc="-5"/>
              <a:t>волонтёра</a:t>
            </a:r>
            <a:endParaRPr sz="4800">
              <a:latin typeface="Liberation Sans Narrow"/>
              <a:cs typeface="Liberation Sans Narrow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762000" y="1185672"/>
            <a:ext cx="11277600" cy="775715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12957809" y="2424810"/>
            <a:ext cx="4417695" cy="39281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134620">
              <a:lnSpc>
                <a:spcPct val="100000"/>
              </a:lnSpc>
              <a:spcBef>
                <a:spcPts val="100"/>
              </a:spcBef>
            </a:pP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Волонтерство воплощает</a:t>
            </a:r>
            <a:r>
              <a:rPr dirty="0" sz="3200" spc="-100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в 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жизнь</a:t>
            </a:r>
            <a:r>
              <a:rPr dirty="0" sz="3200" spc="-40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устремления</a:t>
            </a:r>
            <a:endParaRPr sz="3200">
              <a:latin typeface="Liberation Sans Narrow"/>
              <a:cs typeface="Liberation Sans Narrow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человечества к</a:t>
            </a:r>
            <a:r>
              <a:rPr dirty="0" sz="3200" spc="-90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достижению  </a:t>
            </a: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мира,</a:t>
            </a:r>
            <a:r>
              <a:rPr dirty="0" sz="3200" spc="-30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свободы,</a:t>
            </a:r>
            <a:endParaRPr sz="3200">
              <a:latin typeface="Liberation Sans Narrow"/>
              <a:cs typeface="Liberation Sans Narrow"/>
            </a:endParaRPr>
          </a:p>
          <a:p>
            <a:pPr marL="12700" marR="252729">
              <a:lnSpc>
                <a:spcPct val="100000"/>
              </a:lnSpc>
            </a:pP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безопасности, 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справедливости </a:t>
            </a: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и 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реализации</a:t>
            </a:r>
            <a:r>
              <a:rPr dirty="0" sz="3200" spc="-100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возможностей 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для </a:t>
            </a:r>
            <a:r>
              <a:rPr dirty="0" sz="3200">
                <a:solidFill>
                  <a:srgbClr val="7E7E7E"/>
                </a:solidFill>
                <a:latin typeface="Liberation Sans Narrow"/>
                <a:cs typeface="Liberation Sans Narrow"/>
              </a:rPr>
              <a:t>всех</a:t>
            </a:r>
            <a:r>
              <a:rPr dirty="0" sz="3200" spc="-35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людей</a:t>
            </a:r>
            <a:endParaRPr sz="3200">
              <a:latin typeface="Liberation Sans Narrow"/>
              <a:cs typeface="Liberation Sans Narrow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2484861" y="2184145"/>
            <a:ext cx="188595" cy="685800"/>
            <a:chOff x="12484861" y="2184145"/>
            <a:chExt cx="188595" cy="685800"/>
          </a:xfrm>
        </p:grpSpPr>
        <p:sp>
          <p:nvSpPr>
            <p:cNvPr id="16" name="object 16"/>
            <p:cNvSpPr/>
            <p:nvPr/>
          </p:nvSpPr>
          <p:spPr>
            <a:xfrm>
              <a:off x="12497561" y="2196845"/>
              <a:ext cx="163195" cy="660400"/>
            </a:xfrm>
            <a:custGeom>
              <a:avLst/>
              <a:gdLst/>
              <a:ahLst/>
              <a:cxnLst/>
              <a:rect l="l" t="t" r="r" b="b"/>
              <a:pathLst>
                <a:path w="163195" h="660400">
                  <a:moveTo>
                    <a:pt x="163068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163068" y="659892"/>
                  </a:lnTo>
                  <a:lnTo>
                    <a:pt x="163068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2497561" y="2196845"/>
              <a:ext cx="163195" cy="660400"/>
            </a:xfrm>
            <a:custGeom>
              <a:avLst/>
              <a:gdLst/>
              <a:ahLst/>
              <a:cxnLst/>
              <a:rect l="l" t="t" r="r" b="b"/>
              <a:pathLst>
                <a:path w="163195" h="660400">
                  <a:moveTo>
                    <a:pt x="0" y="659892"/>
                  </a:moveTo>
                  <a:lnTo>
                    <a:pt x="163068" y="659892"/>
                  </a:lnTo>
                  <a:lnTo>
                    <a:pt x="163068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399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/>
          <p:nvPr/>
        </p:nvSpPr>
        <p:spPr>
          <a:xfrm>
            <a:off x="13872210" y="6771893"/>
            <a:ext cx="3759835" cy="3308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2000" spc="-220" i="1">
                <a:solidFill>
                  <a:srgbClr val="F73E5E"/>
                </a:solidFill>
                <a:latin typeface="Arial"/>
                <a:cs typeface="Arial"/>
              </a:rPr>
              <a:t>Всеобщая </a:t>
            </a:r>
            <a:r>
              <a:rPr dirty="0" sz="2000" spc="-200" i="1">
                <a:solidFill>
                  <a:srgbClr val="F73E5E"/>
                </a:solidFill>
                <a:latin typeface="Arial"/>
                <a:cs typeface="Arial"/>
              </a:rPr>
              <a:t>декларация</a:t>
            </a:r>
            <a:r>
              <a:rPr dirty="0" sz="2000" spc="-20" i="1">
                <a:solidFill>
                  <a:srgbClr val="F73E5E"/>
                </a:solidFill>
                <a:latin typeface="Arial"/>
                <a:cs typeface="Arial"/>
              </a:rPr>
              <a:t> </a:t>
            </a:r>
            <a:r>
              <a:rPr dirty="0" sz="2000" spc="-220" i="1">
                <a:solidFill>
                  <a:srgbClr val="F73E5E"/>
                </a:solidFill>
                <a:latin typeface="Arial"/>
                <a:cs typeface="Arial"/>
              </a:rPr>
              <a:t>волонтёрства</a:t>
            </a:r>
            <a:endParaRPr sz="2000">
              <a:latin typeface="Arial"/>
              <a:cs typeface="Arial"/>
            </a:endParaRPr>
          </a:p>
        </p:txBody>
      </p:sp>
      <p:sp>
        <p:nvSpPr>
          <p:cNvPr id="19" name="object 19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9339" y="189102"/>
            <a:ext cx="13558519" cy="1113155"/>
          </a:xfrm>
          <a:prstGeom prst="rect"/>
        </p:spPr>
        <p:txBody>
          <a:bodyPr wrap="square" lIns="0" tIns="88900" rIns="0" bIns="0" rtlCol="0" vert="horz">
            <a:spAutoFit/>
          </a:bodyPr>
          <a:lstStyle/>
          <a:p>
            <a:pPr marL="12700" marR="5080">
              <a:lnSpc>
                <a:spcPts val="4000"/>
              </a:lnSpc>
              <a:spcBef>
                <a:spcPts val="700"/>
              </a:spcBef>
            </a:pPr>
            <a:r>
              <a:rPr dirty="0" sz="3800"/>
              <a:t>Волонтёры − </a:t>
            </a:r>
            <a:r>
              <a:rPr dirty="0" sz="3800" spc="-5"/>
              <a:t>это люди, которые тратят своё свободное </a:t>
            </a:r>
            <a:r>
              <a:rPr dirty="0" sz="3800"/>
              <a:t>время </a:t>
            </a:r>
            <a:r>
              <a:rPr dirty="0" sz="3800" spc="-5"/>
              <a:t>на </a:t>
            </a:r>
            <a:r>
              <a:rPr dirty="0" sz="3800"/>
              <a:t>благо  общества.</a:t>
            </a:r>
            <a:endParaRPr sz="3800"/>
          </a:p>
        </p:txBody>
      </p:sp>
      <p:grpSp>
        <p:nvGrpSpPr>
          <p:cNvPr id="3" name="object 3"/>
          <p:cNvGrpSpPr/>
          <p:nvPr/>
        </p:nvGrpSpPr>
        <p:grpSpPr>
          <a:xfrm>
            <a:off x="684276" y="1444752"/>
            <a:ext cx="13107669" cy="7595234"/>
            <a:chOff x="684276" y="1444752"/>
            <a:chExt cx="13107669" cy="7595234"/>
          </a:xfrm>
        </p:grpSpPr>
        <p:sp>
          <p:nvSpPr>
            <p:cNvPr id="4" name="object 4"/>
            <p:cNvSpPr/>
            <p:nvPr/>
          </p:nvSpPr>
          <p:spPr>
            <a:xfrm>
              <a:off x="4977384" y="1444752"/>
              <a:ext cx="4184141" cy="369798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087611" y="1444752"/>
              <a:ext cx="4703826" cy="369798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84276" y="1444752"/>
              <a:ext cx="4426458" cy="368579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7146035" y="5047487"/>
              <a:ext cx="6619494" cy="399211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204722" y="5567934"/>
              <a:ext cx="5480304" cy="2930652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714756" y="5077980"/>
              <a:ext cx="6457950" cy="48842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714756" y="8497837"/>
              <a:ext cx="6457950" cy="48842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714756" y="5077967"/>
              <a:ext cx="488429" cy="3908298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6684264" y="5077967"/>
              <a:ext cx="488429" cy="3908298"/>
            </a:xfrm>
            <a:prstGeom prst="rect">
              <a:avLst/>
            </a:prstGeom>
            <a:blipFill>
              <a:blip r:embed="rId10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14623795" y="1968753"/>
            <a:ext cx="3049270" cy="55733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23825">
              <a:lnSpc>
                <a:spcPct val="100000"/>
              </a:lnSpc>
              <a:spcBef>
                <a:spcPts val="95"/>
              </a:spcBef>
            </a:pP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Волонтёры помогают  персоналу </a:t>
            </a: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в 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детских  домах </a:t>
            </a: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и 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домах  престарелых,</a:t>
            </a:r>
            <a:endParaRPr sz="2800">
              <a:latin typeface="Liberation Sans Narrow"/>
              <a:cs typeface="Liberation Sans Narrow"/>
            </a:endParaRPr>
          </a:p>
          <a:p>
            <a:pPr marL="12700" marR="687070">
              <a:lnSpc>
                <a:spcPct val="100000"/>
              </a:lnSpc>
              <a:spcBef>
                <a:spcPts val="5"/>
              </a:spcBef>
            </a:pP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б</a:t>
            </a:r>
            <a:r>
              <a:rPr dirty="0" sz="2800" spc="-20">
                <a:solidFill>
                  <a:srgbClr val="7E7E7E"/>
                </a:solidFill>
                <a:latin typeface="Liberation Sans Narrow"/>
                <a:cs typeface="Liberation Sans Narrow"/>
              </a:rPr>
              <a:t>л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агоу</a:t>
            </a:r>
            <a:r>
              <a:rPr dirty="0" sz="2800">
                <a:solidFill>
                  <a:srgbClr val="7E7E7E"/>
                </a:solidFill>
                <a:latin typeface="Liberation Sans Narrow"/>
                <a:cs typeface="Liberation Sans Narrow"/>
              </a:rPr>
              <a:t>с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тр</a:t>
            </a:r>
            <a:r>
              <a:rPr dirty="0" sz="2800" spc="-20">
                <a:solidFill>
                  <a:srgbClr val="7E7E7E"/>
                </a:solidFill>
                <a:latin typeface="Liberation Sans Narrow"/>
                <a:cs typeface="Liberation Sans Narrow"/>
              </a:rPr>
              <a:t>а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ива</a:t>
            </a:r>
            <a:r>
              <a:rPr dirty="0" sz="2800" spc="-20">
                <a:solidFill>
                  <a:srgbClr val="7E7E7E"/>
                </a:solidFill>
                <a:latin typeface="Liberation Sans Narrow"/>
                <a:cs typeface="Liberation Sans Narrow"/>
              </a:rPr>
              <a:t>ю</a:t>
            </a: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т  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общественные</a:t>
            </a:r>
            <a:endParaRPr sz="2800">
              <a:latin typeface="Liberation Sans Narrow"/>
              <a:cs typeface="Liberation Sans Narrow"/>
            </a:endParaRPr>
          </a:p>
          <a:p>
            <a:pPr marL="12700" marR="5080">
              <a:lnSpc>
                <a:spcPct val="100000"/>
              </a:lnSpc>
            </a:pP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территории, работают  переводчиками</a:t>
            </a:r>
            <a:r>
              <a:rPr dirty="0" sz="2800" spc="15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на</a:t>
            </a:r>
            <a:endParaRPr sz="2800">
              <a:latin typeface="Liberation Sans Narrow"/>
              <a:cs typeface="Liberation Sans Narrow"/>
            </a:endParaRPr>
          </a:p>
          <a:p>
            <a:pPr marL="12700" marR="821055">
              <a:lnSpc>
                <a:spcPct val="100000"/>
              </a:lnSpc>
            </a:pP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меж</a:t>
            </a:r>
            <a:r>
              <a:rPr dirty="0" sz="2800" spc="-15">
                <a:solidFill>
                  <a:srgbClr val="7E7E7E"/>
                </a:solidFill>
                <a:latin typeface="Liberation Sans Narrow"/>
                <a:cs typeface="Liberation Sans Narrow"/>
              </a:rPr>
              <a:t>д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унар</a:t>
            </a:r>
            <a:r>
              <a:rPr dirty="0" sz="2800" spc="-20">
                <a:solidFill>
                  <a:srgbClr val="7E7E7E"/>
                </a:solidFill>
                <a:latin typeface="Liberation Sans Narrow"/>
                <a:cs typeface="Liberation Sans Narrow"/>
              </a:rPr>
              <a:t>о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д</a:t>
            </a:r>
            <a:r>
              <a:rPr dirty="0" sz="2800" spc="-20">
                <a:solidFill>
                  <a:srgbClr val="7E7E7E"/>
                </a:solidFill>
                <a:latin typeface="Liberation Sans Narrow"/>
                <a:cs typeface="Liberation Sans Narrow"/>
              </a:rPr>
              <a:t>н</a:t>
            </a: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ых  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соревнованиях,</a:t>
            </a:r>
            <a:endParaRPr sz="2800">
              <a:latin typeface="Liberation Sans Narrow"/>
              <a:cs typeface="Liberation Sans Narrow"/>
            </a:endParaRPr>
          </a:p>
          <a:p>
            <a:pPr marL="12700" marR="133350">
              <a:lnSpc>
                <a:spcPct val="100000"/>
              </a:lnSpc>
            </a:pP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восстанавливают  объекты </a:t>
            </a: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культуры,  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заботятся </a:t>
            </a:r>
            <a:r>
              <a:rPr dirty="0" sz="2800" spc="-5">
                <a:solidFill>
                  <a:srgbClr val="7E7E7E"/>
                </a:solidFill>
                <a:latin typeface="Liberation Sans Narrow"/>
                <a:cs typeface="Liberation Sans Narrow"/>
              </a:rPr>
              <a:t>о</a:t>
            </a:r>
            <a:r>
              <a:rPr dirty="0" sz="2800" spc="-15">
                <a:solidFill>
                  <a:srgbClr val="7E7E7E"/>
                </a:solidFill>
                <a:latin typeface="Liberation Sans Narrow"/>
                <a:cs typeface="Liberation Sans Narrow"/>
              </a:rPr>
              <a:t> </a:t>
            </a:r>
            <a:r>
              <a:rPr dirty="0" sz="2800" spc="-10">
                <a:solidFill>
                  <a:srgbClr val="7E7E7E"/>
                </a:solidFill>
                <a:latin typeface="Liberation Sans Narrow"/>
                <a:cs typeface="Liberation Sans Narrow"/>
              </a:rPr>
              <a:t>природе.</a:t>
            </a:r>
            <a:endParaRPr sz="2800">
              <a:latin typeface="Liberation Sans Narrow"/>
              <a:cs typeface="Liberation Sans Narrow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4010386" y="1854961"/>
            <a:ext cx="373380" cy="685800"/>
            <a:chOff x="14010386" y="1854961"/>
            <a:chExt cx="373380" cy="685800"/>
          </a:xfrm>
        </p:grpSpPr>
        <p:sp>
          <p:nvSpPr>
            <p:cNvPr id="15" name="object 15"/>
            <p:cNvSpPr/>
            <p:nvPr/>
          </p:nvSpPr>
          <p:spPr>
            <a:xfrm>
              <a:off x="14023086" y="186766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347471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347471" y="659892"/>
                  </a:lnTo>
                  <a:lnTo>
                    <a:pt x="347471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4023086" y="186766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0" y="659892"/>
                  </a:moveTo>
                  <a:lnTo>
                    <a:pt x="347471" y="659892"/>
                  </a:lnTo>
                  <a:lnTo>
                    <a:pt x="347471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399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18" name="object 18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5539" y="317957"/>
            <a:ext cx="10124440" cy="7575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5"/>
              <a:t>История </a:t>
            </a:r>
            <a:r>
              <a:rPr dirty="0" sz="4800" spc="-10"/>
              <a:t>волонтёрского </a:t>
            </a:r>
            <a:r>
              <a:rPr dirty="0" sz="4800" spc="-5"/>
              <a:t>движения </a:t>
            </a:r>
            <a:r>
              <a:rPr dirty="0" sz="4800"/>
              <a:t>в</a:t>
            </a:r>
            <a:r>
              <a:rPr dirty="0" sz="4800" spc="70"/>
              <a:t> </a:t>
            </a:r>
            <a:r>
              <a:rPr dirty="0" sz="4800"/>
              <a:t>России</a:t>
            </a:r>
            <a:endParaRPr sz="4800"/>
          </a:p>
        </p:txBody>
      </p:sp>
      <p:grpSp>
        <p:nvGrpSpPr>
          <p:cNvPr id="3" name="object 3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4" name="object 4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1066800" y="1385316"/>
            <a:ext cx="4643755" cy="6911340"/>
            <a:chOff x="1066800" y="1385316"/>
            <a:chExt cx="4643755" cy="6911340"/>
          </a:xfrm>
        </p:grpSpPr>
        <p:sp>
          <p:nvSpPr>
            <p:cNvPr id="10" name="object 10"/>
            <p:cNvSpPr/>
            <p:nvPr/>
          </p:nvSpPr>
          <p:spPr>
            <a:xfrm>
              <a:off x="1066800" y="1385316"/>
              <a:ext cx="4643628" cy="650138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1600962" y="7622286"/>
              <a:ext cx="228600" cy="661670"/>
            </a:xfrm>
            <a:custGeom>
              <a:avLst/>
              <a:gdLst/>
              <a:ahLst/>
              <a:cxnLst/>
              <a:rect l="l" t="t" r="r" b="b"/>
              <a:pathLst>
                <a:path w="228600" h="661670">
                  <a:moveTo>
                    <a:pt x="228600" y="0"/>
                  </a:moveTo>
                  <a:lnTo>
                    <a:pt x="0" y="0"/>
                  </a:lnTo>
                  <a:lnTo>
                    <a:pt x="0" y="661415"/>
                  </a:lnTo>
                  <a:lnTo>
                    <a:pt x="228600" y="661415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600962" y="7622286"/>
              <a:ext cx="228600" cy="661670"/>
            </a:xfrm>
            <a:custGeom>
              <a:avLst/>
              <a:gdLst/>
              <a:ahLst/>
              <a:cxnLst/>
              <a:rect l="l" t="t" r="r" b="b"/>
              <a:pathLst>
                <a:path w="228600" h="661670">
                  <a:moveTo>
                    <a:pt x="0" y="661415"/>
                  </a:moveTo>
                  <a:lnTo>
                    <a:pt x="228600" y="661415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661415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>
            <a:spLocks noGrp="1"/>
          </p:cNvSpPr>
          <p:nvPr>
            <p:ph type="body" idx="1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5461635" marR="6350" indent="354965">
              <a:lnSpc>
                <a:spcPct val="114999"/>
              </a:lnSpc>
              <a:spcBef>
                <a:spcPts val="95"/>
              </a:spcBef>
              <a:tabLst>
                <a:tab pos="6318250" algn="l"/>
                <a:tab pos="7755890" algn="l"/>
                <a:tab pos="11727815" algn="l"/>
                <a:tab pos="12529185" algn="l"/>
                <a:tab pos="14688819" algn="l"/>
              </a:tabLst>
            </a:pPr>
            <a:r>
              <a:rPr dirty="0"/>
              <a:t>в</a:t>
            </a:r>
            <a:r>
              <a:rPr dirty="0"/>
              <a:t>	</a:t>
            </a:r>
            <a:r>
              <a:rPr dirty="0"/>
              <a:t>Росс</a:t>
            </a:r>
            <a:r>
              <a:rPr dirty="0" spc="-15"/>
              <a:t>и</a:t>
            </a:r>
            <a:r>
              <a:rPr dirty="0"/>
              <a:t>и</a:t>
            </a:r>
            <a:r>
              <a:rPr dirty="0"/>
              <a:t>	</a:t>
            </a:r>
            <a:r>
              <a:rPr dirty="0" spc="-55" b="1" i="1">
                <a:latin typeface="Liberation Sans Narrow"/>
                <a:cs typeface="Liberation Sans Narrow"/>
              </a:rPr>
              <a:t>благ</a:t>
            </a:r>
            <a:r>
              <a:rPr dirty="0" spc="-80" b="1" i="1">
                <a:latin typeface="Liberation Sans Narrow"/>
                <a:cs typeface="Liberation Sans Narrow"/>
              </a:rPr>
              <a:t>о</a:t>
            </a:r>
            <a:r>
              <a:rPr dirty="0" spc="-305" b="1" i="1">
                <a:latin typeface="Liberation Sans Narrow"/>
                <a:cs typeface="Liberation Sans Narrow"/>
              </a:rPr>
              <a:t>творит</a:t>
            </a:r>
            <a:r>
              <a:rPr dirty="0" spc="-254" b="1" i="1">
                <a:latin typeface="Liberation Sans Narrow"/>
                <a:cs typeface="Liberation Sans Narrow"/>
              </a:rPr>
              <a:t>е</a:t>
            </a:r>
            <a:r>
              <a:rPr dirty="0" spc="20" b="1" i="1">
                <a:latin typeface="Liberation Sans Narrow"/>
                <a:cs typeface="Liberation Sans Narrow"/>
              </a:rPr>
              <a:t>л</a:t>
            </a:r>
            <a:r>
              <a:rPr dirty="0" spc="-155" b="1" i="1">
                <a:latin typeface="Liberation Sans Narrow"/>
                <a:cs typeface="Liberation Sans Narrow"/>
              </a:rPr>
              <a:t>ьность</a:t>
            </a:r>
            <a:r>
              <a:rPr dirty="0" b="1" i="1">
                <a:latin typeface="Liberation Sans Narrow"/>
                <a:cs typeface="Liberation Sans Narrow"/>
              </a:rPr>
              <a:t>	</a:t>
            </a:r>
            <a:r>
              <a:rPr dirty="0" spc="-5"/>
              <a:t>ка</a:t>
            </a:r>
            <a:r>
              <a:rPr dirty="0"/>
              <a:t>к</a:t>
            </a:r>
            <a:r>
              <a:rPr dirty="0"/>
              <a:t>	</a:t>
            </a:r>
            <a:r>
              <a:rPr dirty="0" spc="-5"/>
              <a:t>соц</a:t>
            </a:r>
            <a:r>
              <a:rPr dirty="0" spc="-15"/>
              <a:t>и</a:t>
            </a:r>
            <a:r>
              <a:rPr dirty="0" spc="-5"/>
              <a:t>ально</a:t>
            </a:r>
            <a:r>
              <a:rPr dirty="0"/>
              <a:t>е</a:t>
            </a:r>
            <a:r>
              <a:rPr dirty="0"/>
              <a:t>	</a:t>
            </a:r>
            <a:r>
              <a:rPr dirty="0" spc="-5"/>
              <a:t>явление  </a:t>
            </a:r>
            <a:r>
              <a:rPr dirty="0"/>
              <a:t>появилось в </a:t>
            </a:r>
            <a:r>
              <a:rPr dirty="0" b="1">
                <a:latin typeface="Liberation Sans Narrow"/>
                <a:cs typeface="Liberation Sans Narrow"/>
              </a:rPr>
              <a:t>XIX</a:t>
            </a:r>
            <a:r>
              <a:rPr dirty="0" spc="-60" b="1">
                <a:latin typeface="Liberation Sans Narrow"/>
                <a:cs typeface="Liberation Sans Narrow"/>
              </a:rPr>
              <a:t> </a:t>
            </a:r>
            <a:r>
              <a:rPr dirty="0" spc="5" b="1" i="1">
                <a:latin typeface="Liberation Sans Narrow"/>
                <a:cs typeface="Liberation Sans Narrow"/>
              </a:rPr>
              <a:t>веке</a:t>
            </a:r>
            <a:r>
              <a:rPr dirty="0" spc="5"/>
              <a:t>.</a:t>
            </a:r>
          </a:p>
          <a:p>
            <a:pPr marL="5461635" marR="5080" indent="354965">
              <a:lnSpc>
                <a:spcPct val="114999"/>
              </a:lnSpc>
              <a:tabLst>
                <a:tab pos="8228330" algn="l"/>
                <a:tab pos="10407650" algn="l"/>
                <a:tab pos="12299315" algn="l"/>
                <a:tab pos="14756130" algn="l"/>
              </a:tabLst>
            </a:pPr>
            <a:r>
              <a:rPr dirty="0"/>
              <a:t>Волонтёрские</a:t>
            </a:r>
            <a:r>
              <a:rPr dirty="0"/>
              <a:t>	</a:t>
            </a:r>
            <a:r>
              <a:rPr dirty="0" spc="-5"/>
              <a:t>организац</a:t>
            </a:r>
            <a:r>
              <a:rPr dirty="0" spc="-15"/>
              <a:t>и</a:t>
            </a:r>
            <a:r>
              <a:rPr dirty="0"/>
              <a:t>и</a:t>
            </a:r>
            <a:r>
              <a:rPr dirty="0"/>
              <a:t>	</a:t>
            </a:r>
            <a:r>
              <a:rPr dirty="0" spc="-5"/>
              <a:t>ок</a:t>
            </a:r>
            <a:r>
              <a:rPr dirty="0" spc="5"/>
              <a:t>а</a:t>
            </a:r>
            <a:r>
              <a:rPr dirty="0" spc="-15"/>
              <a:t>з</a:t>
            </a:r>
            <a:r>
              <a:rPr dirty="0"/>
              <a:t>ывали</a:t>
            </a:r>
            <a:r>
              <a:rPr dirty="0"/>
              <a:t>	</a:t>
            </a:r>
            <a:r>
              <a:rPr dirty="0"/>
              <a:t>б</a:t>
            </a:r>
            <a:r>
              <a:rPr dirty="0" spc="-20"/>
              <a:t>е</a:t>
            </a:r>
            <a:r>
              <a:rPr dirty="0" spc="-5"/>
              <a:t>с</a:t>
            </a:r>
            <a:r>
              <a:rPr dirty="0" spc="5"/>
              <a:t>к</a:t>
            </a:r>
            <a:r>
              <a:rPr dirty="0" spc="-5"/>
              <a:t>орыст</a:t>
            </a:r>
            <a:r>
              <a:rPr dirty="0" spc="-10"/>
              <a:t>н</a:t>
            </a:r>
            <a:r>
              <a:rPr dirty="0" spc="-5"/>
              <a:t>у</a:t>
            </a:r>
            <a:r>
              <a:rPr dirty="0"/>
              <a:t>ю</a:t>
            </a:r>
            <a:r>
              <a:rPr dirty="0"/>
              <a:t>	</a:t>
            </a:r>
            <a:r>
              <a:rPr dirty="0" spc="-5"/>
              <a:t>помо</a:t>
            </a:r>
            <a:r>
              <a:rPr dirty="0" spc="-15"/>
              <a:t>щ</a:t>
            </a:r>
            <a:r>
              <a:rPr dirty="0"/>
              <a:t>ь  </a:t>
            </a:r>
            <a:r>
              <a:rPr dirty="0"/>
              <a:t>раненым, </a:t>
            </a:r>
            <a:r>
              <a:rPr dirty="0" spc="-5"/>
              <a:t>обездоленным,</a:t>
            </a:r>
            <a:r>
              <a:rPr dirty="0" spc="-60"/>
              <a:t> </a:t>
            </a:r>
            <a:r>
              <a:rPr dirty="0" spc="-5"/>
              <a:t>осиротевшим.</a:t>
            </a:r>
          </a:p>
        </p:txBody>
      </p:sp>
      <p:sp>
        <p:nvSpPr>
          <p:cNvPr id="18" name="object 1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012685" y="4310252"/>
            <a:ext cx="1973580" cy="513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783080" algn="l"/>
              </a:tabLst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Первым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</a:t>
            </a:r>
            <a:endParaRPr sz="3200">
              <a:latin typeface="Liberation Sans Narrow"/>
              <a:cs typeface="Liberation Sans Narrow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562725" y="4871084"/>
            <a:ext cx="2608580" cy="513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формированием</a:t>
            </a:r>
            <a:endParaRPr sz="3200">
              <a:latin typeface="Liberation Sans Narrow"/>
              <a:cs typeface="Liberation Sans Narrow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464802" y="4237710"/>
            <a:ext cx="8061325" cy="11474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01625" marR="5080" indent="-289560">
              <a:lnSpc>
                <a:spcPct val="114999"/>
              </a:lnSpc>
              <a:spcBef>
                <a:spcPts val="100"/>
              </a:spcBef>
              <a:tabLst>
                <a:tab pos="1278890" algn="l"/>
                <a:tab pos="1303655" algn="l"/>
                <a:tab pos="3365500" algn="l"/>
                <a:tab pos="4139565" algn="l"/>
                <a:tab pos="5217160" algn="l"/>
                <a:tab pos="5962650" algn="l"/>
                <a:tab pos="7230745" algn="l"/>
              </a:tabLst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м</a:t>
            </a:r>
            <a:r>
              <a:rPr dirty="0" sz="3200" spc="-10">
                <a:solidFill>
                  <a:srgbClr val="585858"/>
                </a:solidFill>
                <a:latin typeface="Liberation Sans Narrow"/>
                <a:cs typeface="Liberation Sans Narrow"/>
              </a:rPr>
              <a:t>и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р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е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	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д</a:t>
            </a:r>
            <a:r>
              <a:rPr dirty="0" sz="3200" spc="-20">
                <a:solidFill>
                  <a:srgbClr val="585858"/>
                </a:solidFill>
                <a:latin typeface="Liberation Sans Narrow"/>
                <a:cs typeface="Liberation Sans Narrow"/>
              </a:rPr>
              <a:t>о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бровольн</a:t>
            </a:r>
            <a:r>
              <a:rPr dirty="0" sz="3200" spc="-20">
                <a:solidFill>
                  <a:srgbClr val="585858"/>
                </a:solidFill>
                <a:latin typeface="Liberation Sans Narrow"/>
                <a:cs typeface="Liberation Sans Narrow"/>
              </a:rPr>
              <a:t>ы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м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ж</a:t>
            </a:r>
            <a:r>
              <a:rPr dirty="0" sz="3200" spc="-15">
                <a:solidFill>
                  <a:srgbClr val="585858"/>
                </a:solidFill>
                <a:latin typeface="Liberation Sans Narrow"/>
                <a:cs typeface="Liberation Sans Narrow"/>
              </a:rPr>
              <a:t>е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нс</a:t>
            </a:r>
            <a:r>
              <a:rPr dirty="0" sz="3200" spc="10">
                <a:solidFill>
                  <a:srgbClr val="585858"/>
                </a:solidFill>
                <a:latin typeface="Liberation Sans Narrow"/>
                <a:cs typeface="Liberation Sans Narrow"/>
              </a:rPr>
              <a:t>к</a:t>
            </a:r>
            <a:r>
              <a:rPr dirty="0" sz="3200" spc="-20">
                <a:solidFill>
                  <a:srgbClr val="585858"/>
                </a:solidFill>
                <a:latin typeface="Liberation Sans Narrow"/>
                <a:cs typeface="Liberation Sans Narrow"/>
              </a:rPr>
              <a:t>и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м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медиц</a:t>
            </a:r>
            <a:r>
              <a:rPr dirty="0" sz="3200" spc="-15">
                <a:solidFill>
                  <a:srgbClr val="585858"/>
                </a:solidFill>
                <a:latin typeface="Liberation Sans Narrow"/>
                <a:cs typeface="Liberation Sans Narrow"/>
              </a:rPr>
              <a:t>ин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ским 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по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ок</a:t>
            </a:r>
            <a:r>
              <a:rPr dirty="0" sz="3200" spc="5">
                <a:solidFill>
                  <a:srgbClr val="585858"/>
                </a:solidFill>
                <a:latin typeface="Liberation Sans Narrow"/>
                <a:cs typeface="Liberation Sans Narrow"/>
              </a:rPr>
              <a:t>а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з</a:t>
            </a:r>
            <a:r>
              <a:rPr dirty="0" sz="3200" spc="-15">
                <a:solidFill>
                  <a:srgbClr val="585858"/>
                </a:solidFill>
                <a:latin typeface="Liberation Sans Narrow"/>
                <a:cs typeface="Liberation Sans Narrow"/>
              </a:rPr>
              <a:t>а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нию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помощ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и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ранен</a:t>
            </a:r>
            <a:r>
              <a:rPr dirty="0" sz="3200" spc="-15">
                <a:solidFill>
                  <a:srgbClr val="585858"/>
                </a:solidFill>
                <a:latin typeface="Liberation Sans Narrow"/>
                <a:cs typeface="Liberation Sans Narrow"/>
              </a:rPr>
              <a:t>ы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м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б</a:t>
            </a:r>
            <a:r>
              <a:rPr dirty="0" sz="3200" spc="-20">
                <a:solidFill>
                  <a:srgbClr val="585858"/>
                </a:solidFill>
                <a:latin typeface="Liberation Sans Narrow"/>
                <a:cs typeface="Liberation Sans Narrow"/>
              </a:rPr>
              <a:t>ы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ла</a:t>
            </a:r>
            <a:endParaRPr sz="3200">
              <a:latin typeface="Liberation Sans Narrow"/>
              <a:cs typeface="Liberation Sans Narrow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017902" y="5358695"/>
            <a:ext cx="15506700" cy="3170555"/>
          </a:xfrm>
          <a:prstGeom prst="rect">
            <a:avLst/>
          </a:prstGeom>
        </p:spPr>
        <p:txBody>
          <a:bodyPr wrap="square" lIns="0" tIns="86360" rIns="0" bIns="0" rtlCol="0" vert="horz">
            <a:spAutoFit/>
          </a:bodyPr>
          <a:lstStyle/>
          <a:p>
            <a:pPr marL="4557395">
              <a:lnSpc>
                <a:spcPct val="100000"/>
              </a:lnSpc>
              <a:spcBef>
                <a:spcPts val="680"/>
              </a:spcBef>
            </a:pPr>
            <a:r>
              <a:rPr dirty="0" sz="3200" spc="-60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Крестовоздвиженская </a:t>
            </a:r>
            <a:r>
              <a:rPr dirty="0" sz="3200" spc="-40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община </a:t>
            </a:r>
            <a:r>
              <a:rPr dirty="0" sz="3200" spc="-180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сестёр</a:t>
            </a:r>
            <a:r>
              <a:rPr dirty="0" sz="3200" spc="25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5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милосердия</a:t>
            </a:r>
            <a:r>
              <a:rPr dirty="0" sz="3200" spc="5">
                <a:solidFill>
                  <a:srgbClr val="585858"/>
                </a:solidFill>
                <a:latin typeface="Liberation Sans Narrow"/>
                <a:cs typeface="Liberation Sans Narrow"/>
              </a:rPr>
              <a:t>.</a:t>
            </a:r>
            <a:endParaRPr sz="3200">
              <a:latin typeface="Liberation Sans Narrow"/>
              <a:cs typeface="Liberation Sans Narrow"/>
            </a:endParaRPr>
          </a:p>
          <a:p>
            <a:pPr marL="4557395" marR="5080" indent="449580">
              <a:lnSpc>
                <a:spcPct val="114999"/>
              </a:lnSpc>
              <a:tabLst>
                <a:tab pos="5801360" algn="l"/>
                <a:tab pos="6782434" algn="l"/>
                <a:tab pos="8629650" algn="l"/>
                <a:tab pos="10054590" algn="l"/>
                <a:tab pos="11715750" algn="l"/>
                <a:tab pos="13107669" algn="l"/>
                <a:tab pos="15131415" algn="l"/>
              </a:tabLst>
            </a:pP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Он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а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б</a:t>
            </a:r>
            <a:r>
              <a:rPr dirty="0" sz="3200" spc="-20">
                <a:solidFill>
                  <a:srgbClr val="585858"/>
                </a:solidFill>
                <a:latin typeface="Liberation Sans Narrow"/>
                <a:cs typeface="Liberation Sans Narrow"/>
              </a:rPr>
              <a:t>ы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л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а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учре</a:t>
            </a:r>
            <a:r>
              <a:rPr dirty="0" sz="3200" spc="-20">
                <a:solidFill>
                  <a:srgbClr val="585858"/>
                </a:solidFill>
                <a:latin typeface="Liberation Sans Narrow"/>
                <a:cs typeface="Liberation Sans Narrow"/>
              </a:rPr>
              <a:t>ж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ден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а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вел</a:t>
            </a:r>
            <a:r>
              <a:rPr dirty="0" sz="3200" spc="-15">
                <a:solidFill>
                  <a:srgbClr val="585858"/>
                </a:solidFill>
                <a:latin typeface="Liberation Sans Narrow"/>
                <a:cs typeface="Liberation Sans Narrow"/>
              </a:rPr>
              <a:t>и</a:t>
            </a:r>
            <a:r>
              <a:rPr dirty="0" sz="3200" spc="-10">
                <a:solidFill>
                  <a:srgbClr val="585858"/>
                </a:solidFill>
                <a:latin typeface="Liberation Sans Narrow"/>
                <a:cs typeface="Liberation Sans Narrow"/>
              </a:rPr>
              <a:t>ко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й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-45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княгине</a:t>
            </a:r>
            <a:r>
              <a:rPr dirty="0" sz="3200" spc="-45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й</a:t>
            </a:r>
            <a:r>
              <a:rPr dirty="0" sz="3200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5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Еленой</a:t>
            </a:r>
            <a:r>
              <a:rPr dirty="0" sz="3200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15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Павлов</a:t>
            </a:r>
            <a:r>
              <a:rPr dirty="0" sz="3200" spc="-5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н</a:t>
            </a:r>
            <a:r>
              <a:rPr dirty="0" sz="3200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ой</a:t>
            </a:r>
            <a:r>
              <a:rPr dirty="0" sz="3200" b="1" i="1">
                <a:solidFill>
                  <a:srgbClr val="585858"/>
                </a:solidFill>
                <a:latin typeface="Liberation Sans Narrow"/>
                <a:cs typeface="Liberation Sans Narrow"/>
              </a:rPr>
              <a:t>	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во 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время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Крымской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войны (1853–1856</a:t>
            </a:r>
            <a:r>
              <a:rPr dirty="0" sz="3200" spc="-6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гг.).</a:t>
            </a:r>
            <a:endParaRPr sz="3200">
              <a:latin typeface="Liberation Sans Narrow"/>
              <a:cs typeface="Liberation Sans Narrow"/>
            </a:endParaRPr>
          </a:p>
          <a:p>
            <a:pPr>
              <a:lnSpc>
                <a:spcPct val="100000"/>
              </a:lnSpc>
            </a:pPr>
            <a:endParaRPr sz="3700">
              <a:latin typeface="Liberation Sans Narrow"/>
              <a:cs typeface="Liberation Sans Narrow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950">
              <a:latin typeface="Liberation Sans Narrow"/>
              <a:cs typeface="Liberation Sans Narrow"/>
            </a:endParaRPr>
          </a:p>
          <a:p>
            <a:pPr marL="12700">
              <a:lnSpc>
                <a:spcPct val="100000"/>
              </a:lnSpc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ВЕЛИКАЯ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КНЯГИНЯ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ЕЛЕНА</a:t>
            </a:r>
            <a:r>
              <a:rPr dirty="0" sz="3200" spc="-1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ПАВЛОВНА</a:t>
            </a:r>
            <a:endParaRPr sz="3200">
              <a:latin typeface="Liberation Sans Narrow"/>
              <a:cs typeface="Liberation Sans Narrow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5539" y="317957"/>
            <a:ext cx="10124440" cy="7575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5"/>
              <a:t>История </a:t>
            </a:r>
            <a:r>
              <a:rPr dirty="0" sz="4800" spc="-10"/>
              <a:t>волонтёрского </a:t>
            </a:r>
            <a:r>
              <a:rPr dirty="0" sz="4800" spc="-5"/>
              <a:t>движения </a:t>
            </a:r>
            <a:r>
              <a:rPr dirty="0" sz="4800"/>
              <a:t>в</a:t>
            </a:r>
            <a:r>
              <a:rPr dirty="0" sz="4800" spc="70"/>
              <a:t> </a:t>
            </a:r>
            <a:r>
              <a:rPr dirty="0" sz="4800"/>
              <a:t>России</a:t>
            </a:r>
            <a:endParaRPr sz="4800"/>
          </a:p>
        </p:txBody>
      </p:sp>
      <p:grpSp>
        <p:nvGrpSpPr>
          <p:cNvPr id="3" name="object 3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4" name="object 4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896111" y="1804416"/>
            <a:ext cx="10686415" cy="5958840"/>
            <a:chOff x="896111" y="1804416"/>
            <a:chExt cx="10686415" cy="5958840"/>
          </a:xfrm>
        </p:grpSpPr>
        <p:sp>
          <p:nvSpPr>
            <p:cNvPr id="10" name="object 10"/>
            <p:cNvSpPr/>
            <p:nvPr/>
          </p:nvSpPr>
          <p:spPr>
            <a:xfrm>
              <a:off x="896111" y="1804416"/>
              <a:ext cx="10686288" cy="54864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134361" y="7088886"/>
              <a:ext cx="228600" cy="661670"/>
            </a:xfrm>
            <a:custGeom>
              <a:avLst/>
              <a:gdLst/>
              <a:ahLst/>
              <a:cxnLst/>
              <a:rect l="l" t="t" r="r" b="b"/>
              <a:pathLst>
                <a:path w="228600" h="661670">
                  <a:moveTo>
                    <a:pt x="228600" y="0"/>
                  </a:moveTo>
                  <a:lnTo>
                    <a:pt x="0" y="0"/>
                  </a:lnTo>
                  <a:lnTo>
                    <a:pt x="0" y="661415"/>
                  </a:lnTo>
                  <a:lnTo>
                    <a:pt x="228600" y="661415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134361" y="7088886"/>
              <a:ext cx="228600" cy="661670"/>
            </a:xfrm>
            <a:custGeom>
              <a:avLst/>
              <a:gdLst/>
              <a:ahLst/>
              <a:cxnLst/>
              <a:rect l="l" t="t" r="r" b="b"/>
              <a:pathLst>
                <a:path w="228600" h="661670">
                  <a:moveTo>
                    <a:pt x="0" y="661415"/>
                  </a:moveTo>
                  <a:lnTo>
                    <a:pt x="228600" y="661415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661415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2546350" y="7482078"/>
            <a:ext cx="6750050" cy="513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Н.И. ПИРОГОВ И СЕСТРЫ</a:t>
            </a:r>
            <a:r>
              <a:rPr dirty="0" sz="3200" spc="-11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МИЛОСЕРДИЯ</a:t>
            </a:r>
            <a:endParaRPr sz="3200">
              <a:latin typeface="Liberation Sans Narrow"/>
              <a:cs typeface="Liberation Sans Narrow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2418568" y="2679929"/>
            <a:ext cx="4806315" cy="39516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86740">
              <a:lnSpc>
                <a:spcPct val="114999"/>
              </a:lnSpc>
              <a:spcBef>
                <a:spcPts val="100"/>
              </a:spcBef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время Крымской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войны  сёстры милосердия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под  руководством знаменитого 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врача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Николая</a:t>
            </a:r>
            <a:r>
              <a:rPr dirty="0" sz="3200" spc="-5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Ивановича</a:t>
            </a:r>
            <a:endParaRPr sz="3200">
              <a:latin typeface="Liberation Sans Narrow"/>
              <a:cs typeface="Liberation Sans Narrow"/>
            </a:endParaRPr>
          </a:p>
          <a:p>
            <a:pPr marL="12700" marR="5080">
              <a:lnSpc>
                <a:spcPct val="114999"/>
              </a:lnSpc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Пирогова выносили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раненых</a:t>
            </a:r>
            <a:r>
              <a:rPr dirty="0" sz="3200" spc="-9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с  поля боя,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делали перевязки,  ассистировали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на</a:t>
            </a:r>
            <a:r>
              <a:rPr dirty="0" sz="3200" spc="-6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операциях.</a:t>
            </a:r>
            <a:endParaRPr sz="3200">
              <a:latin typeface="Liberation Sans Narrow"/>
              <a:cs typeface="Liberation Sans Narrow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1995657" y="2540761"/>
            <a:ext cx="254000" cy="685800"/>
            <a:chOff x="11995657" y="2540761"/>
            <a:chExt cx="254000" cy="685800"/>
          </a:xfrm>
        </p:grpSpPr>
        <p:sp>
          <p:nvSpPr>
            <p:cNvPr id="16" name="object 16"/>
            <p:cNvSpPr/>
            <p:nvPr/>
          </p:nvSpPr>
          <p:spPr>
            <a:xfrm>
              <a:off x="12008357" y="2553461"/>
              <a:ext cx="228600" cy="660400"/>
            </a:xfrm>
            <a:custGeom>
              <a:avLst/>
              <a:gdLst/>
              <a:ahLst/>
              <a:cxnLst/>
              <a:rect l="l" t="t" r="r" b="b"/>
              <a:pathLst>
                <a:path w="228600" h="660400">
                  <a:moveTo>
                    <a:pt x="228600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228600" y="659892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2008357" y="2553461"/>
              <a:ext cx="228600" cy="660400"/>
            </a:xfrm>
            <a:custGeom>
              <a:avLst/>
              <a:gdLst/>
              <a:ahLst/>
              <a:cxnLst/>
              <a:rect l="l" t="t" r="r" b="b"/>
              <a:pathLst>
                <a:path w="228600" h="660400">
                  <a:moveTo>
                    <a:pt x="0" y="659892"/>
                  </a:moveTo>
                  <a:lnTo>
                    <a:pt x="228600" y="659892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5539" y="317957"/>
            <a:ext cx="10124440" cy="7575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5"/>
              <a:t>История </a:t>
            </a:r>
            <a:r>
              <a:rPr dirty="0" sz="4800" spc="-10"/>
              <a:t>волонтёрского </a:t>
            </a:r>
            <a:r>
              <a:rPr dirty="0" sz="4800" spc="-5"/>
              <a:t>движения </a:t>
            </a:r>
            <a:r>
              <a:rPr dirty="0" sz="4800"/>
              <a:t>в</a:t>
            </a:r>
            <a:r>
              <a:rPr dirty="0" sz="4800" spc="70"/>
              <a:t> </a:t>
            </a:r>
            <a:r>
              <a:rPr dirty="0" sz="4800"/>
              <a:t>России</a:t>
            </a:r>
            <a:endParaRPr sz="4800"/>
          </a:p>
        </p:txBody>
      </p:sp>
      <p:grpSp>
        <p:nvGrpSpPr>
          <p:cNvPr id="3" name="object 3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4" name="object 4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275843" y="1744979"/>
            <a:ext cx="17686020" cy="4864735"/>
            <a:chOff x="275843" y="1744979"/>
            <a:chExt cx="17686020" cy="4864735"/>
          </a:xfrm>
        </p:grpSpPr>
        <p:sp>
          <p:nvSpPr>
            <p:cNvPr id="10" name="object 10"/>
            <p:cNvSpPr/>
            <p:nvPr/>
          </p:nvSpPr>
          <p:spPr>
            <a:xfrm>
              <a:off x="11603736" y="1744979"/>
              <a:ext cx="6358128" cy="436016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75843" y="1744979"/>
              <a:ext cx="7502652" cy="436016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6028943" y="1744979"/>
              <a:ext cx="6438900" cy="436321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858774" y="593674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347472" y="0"/>
                  </a:moveTo>
                  <a:lnTo>
                    <a:pt x="0" y="0"/>
                  </a:lnTo>
                  <a:lnTo>
                    <a:pt x="0" y="659891"/>
                  </a:lnTo>
                  <a:lnTo>
                    <a:pt x="347472" y="659891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858774" y="5936741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0" y="659891"/>
                  </a:moveTo>
                  <a:lnTo>
                    <a:pt x="347472" y="659891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59891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/>
          <p:nvPr/>
        </p:nvSpPr>
        <p:spPr>
          <a:xfrm>
            <a:off x="1450339" y="6241875"/>
            <a:ext cx="16296005" cy="2268855"/>
          </a:xfrm>
          <a:prstGeom prst="rect">
            <a:avLst/>
          </a:prstGeom>
        </p:spPr>
        <p:txBody>
          <a:bodyPr wrap="square" lIns="0" tIns="85090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670"/>
              </a:spcBef>
            </a:pP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Советский период открыл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новую страницу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развития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волонтёрского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движения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 нашей</a:t>
            </a:r>
            <a:r>
              <a:rPr dirty="0" sz="3200" spc="-13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стране.</a:t>
            </a:r>
            <a:endParaRPr sz="3200">
              <a:latin typeface="Liberation Sans Narrow"/>
              <a:cs typeface="Liberation Sans Narrow"/>
            </a:endParaRPr>
          </a:p>
          <a:p>
            <a:pPr algn="just" marL="12700" marR="5080">
              <a:lnSpc>
                <a:spcPct val="114999"/>
              </a:lnSpc>
            </a:pP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Многие «стройки века»,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от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которых зависело развитие государства, возводились при добровольном  участии многих тысяч молодых людей. </a:t>
            </a:r>
            <a:r>
              <a:rPr dirty="0" sz="3200" spc="-10">
                <a:solidFill>
                  <a:srgbClr val="585858"/>
                </a:solidFill>
                <a:latin typeface="Liberation Sans Narrow"/>
                <a:cs typeface="Liberation Sans Narrow"/>
              </a:rPr>
              <a:t>Их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ориентирами были чувство долга перед Родиной, 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ответственность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за судьбу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страны и её</a:t>
            </a:r>
            <a:r>
              <a:rPr dirty="0" sz="3200" spc="-12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будущее.</a:t>
            </a:r>
            <a:endParaRPr sz="3200">
              <a:latin typeface="Liberation Sans Narrow"/>
              <a:cs typeface="Liberation Sans Narrow"/>
            </a:endParaRPr>
          </a:p>
        </p:txBody>
      </p:sp>
      <p:sp>
        <p:nvSpPr>
          <p:cNvPr id="16" name="object 16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4651" y="1533144"/>
            <a:ext cx="9108948" cy="69098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5544800" y="411295"/>
            <a:ext cx="2645663" cy="89304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500126" y="286765"/>
            <a:ext cx="373380" cy="685800"/>
            <a:chOff x="500126" y="286765"/>
            <a:chExt cx="373380" cy="685800"/>
          </a:xfrm>
        </p:grpSpPr>
        <p:sp>
          <p:nvSpPr>
            <p:cNvPr id="5" name="object 5"/>
            <p:cNvSpPr/>
            <p:nvPr/>
          </p:nvSpPr>
          <p:spPr>
            <a:xfrm>
              <a:off x="512826" y="299465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347472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347472" y="659892"/>
                  </a:lnTo>
                  <a:lnTo>
                    <a:pt x="347472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12826" y="299465"/>
              <a:ext cx="347980" cy="660400"/>
            </a:xfrm>
            <a:custGeom>
              <a:avLst/>
              <a:gdLst/>
              <a:ahLst/>
              <a:cxnLst/>
              <a:rect l="l" t="t" r="r" b="b"/>
              <a:pathLst>
                <a:path w="347980" h="660400">
                  <a:moveTo>
                    <a:pt x="0" y="659892"/>
                  </a:moveTo>
                  <a:lnTo>
                    <a:pt x="347472" y="659892"/>
                  </a:lnTo>
                  <a:lnTo>
                    <a:pt x="347472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145539" y="317957"/>
            <a:ext cx="5253990" cy="7575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5"/>
              <a:t>Волонтерство</a:t>
            </a:r>
            <a:r>
              <a:rPr dirty="0" sz="4800" spc="-25"/>
              <a:t> </a:t>
            </a:r>
            <a:r>
              <a:rPr dirty="0" sz="4800" spc="-10"/>
              <a:t>сегодня</a:t>
            </a:r>
            <a:endParaRPr sz="4800"/>
          </a:p>
        </p:txBody>
      </p:sp>
      <p:grpSp>
        <p:nvGrpSpPr>
          <p:cNvPr id="8" name="object 8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9" name="object 9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10595229" y="1810614"/>
            <a:ext cx="6299200" cy="6195695"/>
          </a:xfrm>
          <a:prstGeom prst="rect">
            <a:avLst/>
          </a:prstGeom>
        </p:spPr>
        <p:txBody>
          <a:bodyPr wrap="square" lIns="0" tIns="8572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Сегодня,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по данным</a:t>
            </a:r>
            <a:r>
              <a:rPr dirty="0" sz="3200" spc="-6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ООН,</a:t>
            </a:r>
            <a:endParaRPr sz="3200">
              <a:latin typeface="Liberation Sans Narrow"/>
              <a:cs typeface="Liberation Sans Narrow"/>
            </a:endParaRPr>
          </a:p>
          <a:p>
            <a:pPr marL="12700" marR="235585">
              <a:lnSpc>
                <a:spcPct val="114999"/>
              </a:lnSpc>
            </a:pP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до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1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миллиарда людей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 всём мире</a:t>
            </a:r>
            <a:r>
              <a:rPr dirty="0" sz="3200" spc="-12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 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той или иной форме вовлечены</a:t>
            </a:r>
            <a:r>
              <a:rPr dirty="0" sz="3200" spc="-6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</a:t>
            </a:r>
            <a:endParaRPr sz="3200">
              <a:latin typeface="Liberation Sans Narrow"/>
              <a:cs typeface="Liberation Sans Narrow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волонтёрскую</a:t>
            </a:r>
            <a:r>
              <a:rPr dirty="0" sz="3200" spc="-4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деятельность.</a:t>
            </a:r>
            <a:endParaRPr sz="3200">
              <a:latin typeface="Liberation Sans Narrow"/>
              <a:cs typeface="Liberation Sans Narrow"/>
            </a:endParaRPr>
          </a:p>
          <a:p>
            <a:pPr>
              <a:lnSpc>
                <a:spcPct val="100000"/>
              </a:lnSpc>
            </a:pPr>
            <a:endParaRPr sz="3850">
              <a:latin typeface="Liberation Sans Narrow"/>
              <a:cs typeface="Liberation Sans Narrow"/>
            </a:endParaRPr>
          </a:p>
          <a:p>
            <a:pPr marL="12700" marR="64135">
              <a:lnSpc>
                <a:spcPct val="114999"/>
              </a:lnSpc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Если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представить, что волонтёры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всего  мира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организовали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бы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своё  собственное государство, то оно  занимало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бы 4 место в мире</a:t>
            </a:r>
            <a:r>
              <a:rPr dirty="0" sz="3200" spc="-9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по</a:t>
            </a:r>
            <a:endParaRPr sz="3200">
              <a:latin typeface="Liberation Sans Narrow"/>
              <a:cs typeface="Liberation Sans Narrow"/>
            </a:endParaRPr>
          </a:p>
          <a:p>
            <a:pPr marL="12700" marR="5080">
              <a:lnSpc>
                <a:spcPts val="4420"/>
              </a:lnSpc>
              <a:spcBef>
                <a:spcPts val="240"/>
              </a:spcBef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трудовым ресурсам после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Китая,</a:t>
            </a:r>
            <a:r>
              <a:rPr dirty="0" sz="3200" spc="-150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Индии 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и</a:t>
            </a:r>
            <a:r>
              <a:rPr dirty="0" sz="3200" spc="-2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Индонезии.</a:t>
            </a:r>
            <a:endParaRPr sz="3200">
              <a:latin typeface="Liberation Sans Narrow"/>
              <a:cs typeface="Liberation Sans Narrow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10122661" y="1662938"/>
            <a:ext cx="254000" cy="685800"/>
            <a:chOff x="10122661" y="1662938"/>
            <a:chExt cx="254000" cy="685800"/>
          </a:xfrm>
        </p:grpSpPr>
        <p:sp>
          <p:nvSpPr>
            <p:cNvPr id="16" name="object 16"/>
            <p:cNvSpPr/>
            <p:nvPr/>
          </p:nvSpPr>
          <p:spPr>
            <a:xfrm>
              <a:off x="10135361" y="1675638"/>
              <a:ext cx="228600" cy="660400"/>
            </a:xfrm>
            <a:custGeom>
              <a:avLst/>
              <a:gdLst/>
              <a:ahLst/>
              <a:cxnLst/>
              <a:rect l="l" t="t" r="r" b="b"/>
              <a:pathLst>
                <a:path w="228600" h="660400">
                  <a:moveTo>
                    <a:pt x="228600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228600" y="659892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0135361" y="1675638"/>
              <a:ext cx="228600" cy="660400"/>
            </a:xfrm>
            <a:custGeom>
              <a:avLst/>
              <a:gdLst/>
              <a:ahLst/>
              <a:cxnLst/>
              <a:rect l="l" t="t" r="r" b="b"/>
              <a:pathLst>
                <a:path w="228600" h="660400">
                  <a:moveTo>
                    <a:pt x="0" y="659892"/>
                  </a:moveTo>
                  <a:lnTo>
                    <a:pt x="228600" y="659892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5539" y="317957"/>
            <a:ext cx="5253990" cy="757555"/>
          </a:xfrm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4800" spc="-5"/>
              <a:t>Волонтерство</a:t>
            </a:r>
            <a:r>
              <a:rPr dirty="0" sz="4800" spc="-25"/>
              <a:t> </a:t>
            </a:r>
            <a:r>
              <a:rPr dirty="0" sz="4800" spc="-10"/>
              <a:t>сегодня</a:t>
            </a:r>
            <a:endParaRPr sz="4800"/>
          </a:p>
        </p:txBody>
      </p:sp>
      <p:grpSp>
        <p:nvGrpSpPr>
          <p:cNvPr id="3" name="object 3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4" name="object 4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556259" y="1347216"/>
            <a:ext cx="12193270" cy="6851650"/>
            <a:chOff x="556259" y="1347216"/>
            <a:chExt cx="12193270" cy="6851650"/>
          </a:xfrm>
        </p:grpSpPr>
        <p:sp>
          <p:nvSpPr>
            <p:cNvPr id="10" name="object 10"/>
            <p:cNvSpPr/>
            <p:nvPr/>
          </p:nvSpPr>
          <p:spPr>
            <a:xfrm>
              <a:off x="9944862" y="1533906"/>
              <a:ext cx="228600" cy="660400"/>
            </a:xfrm>
            <a:custGeom>
              <a:avLst/>
              <a:gdLst/>
              <a:ahLst/>
              <a:cxnLst/>
              <a:rect l="l" t="t" r="r" b="b"/>
              <a:pathLst>
                <a:path w="228600" h="660400">
                  <a:moveTo>
                    <a:pt x="228600" y="0"/>
                  </a:moveTo>
                  <a:lnTo>
                    <a:pt x="0" y="0"/>
                  </a:lnTo>
                  <a:lnTo>
                    <a:pt x="0" y="659892"/>
                  </a:lnTo>
                  <a:lnTo>
                    <a:pt x="228600" y="659892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9944862" y="1533906"/>
              <a:ext cx="228600" cy="660400"/>
            </a:xfrm>
            <a:custGeom>
              <a:avLst/>
              <a:gdLst/>
              <a:ahLst/>
              <a:cxnLst/>
              <a:rect l="l" t="t" r="r" b="b"/>
              <a:pathLst>
                <a:path w="228600" h="660400">
                  <a:moveTo>
                    <a:pt x="0" y="659892"/>
                  </a:moveTo>
                  <a:lnTo>
                    <a:pt x="228600" y="659892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659892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56259" y="1347216"/>
              <a:ext cx="12192762" cy="68511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13512164" y="2168224"/>
            <a:ext cx="4212590" cy="56343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4610">
              <a:lnSpc>
                <a:spcPct val="114999"/>
              </a:lnSpc>
              <a:spcBef>
                <a:spcPts val="95"/>
              </a:spcBef>
            </a:pP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Количество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волонтёров в  России за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последние</a:t>
            </a:r>
            <a:r>
              <a:rPr dirty="0" sz="3200" spc="-12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годы 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выросло в 5</a:t>
            </a:r>
            <a:r>
              <a:rPr dirty="0" sz="3200" spc="-45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раз.</a:t>
            </a:r>
            <a:endParaRPr sz="3200">
              <a:latin typeface="Liberation Sans Narrow"/>
              <a:cs typeface="Liberation Sans Narrow"/>
            </a:endParaRPr>
          </a:p>
          <a:p>
            <a:pPr marL="12700" marR="5080">
              <a:lnSpc>
                <a:spcPct val="114999"/>
              </a:lnSpc>
            </a:pP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Если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раньше</a:t>
            </a:r>
            <a:r>
              <a:rPr dirty="0" sz="3200" spc="-114">
                <a:solidFill>
                  <a:srgbClr val="585858"/>
                </a:solidFill>
                <a:latin typeface="Liberation Sans Narrow"/>
                <a:cs typeface="Liberation Sans Narrow"/>
              </a:rPr>
              <a:t>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волонтёрами  были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около 3% населения 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нашей страны,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то сегодня  уже 15% россиян хотя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бы 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раз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 году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принимают  участие </a:t>
            </a:r>
            <a:r>
              <a:rPr dirty="0" sz="3200">
                <a:solidFill>
                  <a:srgbClr val="585858"/>
                </a:solidFill>
                <a:latin typeface="Liberation Sans Narrow"/>
                <a:cs typeface="Liberation Sans Narrow"/>
              </a:rPr>
              <a:t>в </a:t>
            </a:r>
            <a:r>
              <a:rPr dirty="0" sz="3200" spc="-5">
                <a:solidFill>
                  <a:srgbClr val="585858"/>
                </a:solidFill>
                <a:latin typeface="Liberation Sans Narrow"/>
                <a:cs typeface="Liberation Sans Narrow"/>
              </a:rPr>
              <a:t>волонтёрских  акциях.</a:t>
            </a:r>
            <a:endParaRPr sz="3200">
              <a:latin typeface="Liberation Sans Narrow"/>
              <a:cs typeface="Liberation Sans Narrow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2916154" y="1850389"/>
            <a:ext cx="254000" cy="687070"/>
            <a:chOff x="12916154" y="1850389"/>
            <a:chExt cx="254000" cy="687070"/>
          </a:xfrm>
        </p:grpSpPr>
        <p:sp>
          <p:nvSpPr>
            <p:cNvPr id="15" name="object 15"/>
            <p:cNvSpPr/>
            <p:nvPr/>
          </p:nvSpPr>
          <p:spPr>
            <a:xfrm>
              <a:off x="12928854" y="1863089"/>
              <a:ext cx="228600" cy="661670"/>
            </a:xfrm>
            <a:custGeom>
              <a:avLst/>
              <a:gdLst/>
              <a:ahLst/>
              <a:cxnLst/>
              <a:rect l="l" t="t" r="r" b="b"/>
              <a:pathLst>
                <a:path w="228600" h="661669">
                  <a:moveTo>
                    <a:pt x="228600" y="0"/>
                  </a:moveTo>
                  <a:lnTo>
                    <a:pt x="0" y="0"/>
                  </a:lnTo>
                  <a:lnTo>
                    <a:pt x="0" y="661416"/>
                  </a:lnTo>
                  <a:lnTo>
                    <a:pt x="228600" y="661416"/>
                  </a:lnTo>
                  <a:lnTo>
                    <a:pt x="228600" y="0"/>
                  </a:lnTo>
                  <a:close/>
                </a:path>
              </a:pathLst>
            </a:custGeom>
            <a:solidFill>
              <a:srgbClr val="F98599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2928854" y="1863089"/>
              <a:ext cx="228600" cy="661670"/>
            </a:xfrm>
            <a:custGeom>
              <a:avLst/>
              <a:gdLst/>
              <a:ahLst/>
              <a:cxnLst/>
              <a:rect l="l" t="t" r="r" b="b"/>
              <a:pathLst>
                <a:path w="228600" h="661669">
                  <a:moveTo>
                    <a:pt x="0" y="661416"/>
                  </a:moveTo>
                  <a:lnTo>
                    <a:pt x="228600" y="661416"/>
                  </a:lnTo>
                  <a:lnTo>
                    <a:pt x="228600" y="0"/>
                  </a:lnTo>
                  <a:lnTo>
                    <a:pt x="0" y="0"/>
                  </a:lnTo>
                  <a:lnTo>
                    <a:pt x="0" y="661416"/>
                  </a:lnTo>
                  <a:close/>
                </a:path>
              </a:pathLst>
            </a:custGeom>
            <a:ln w="25400">
              <a:solidFill>
                <a:srgbClr val="F9859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45539" y="433781"/>
            <a:ext cx="13270230" cy="1143000"/>
          </a:xfrm>
          <a:prstGeom prst="rect"/>
        </p:spPr>
        <p:txBody>
          <a:bodyPr wrap="square" lIns="0" tIns="113664" rIns="0" bIns="0" rtlCol="0" vert="horz">
            <a:spAutoFit/>
          </a:bodyPr>
          <a:lstStyle/>
          <a:p>
            <a:pPr marL="12700" marR="5080">
              <a:lnSpc>
                <a:spcPts val="4000"/>
              </a:lnSpc>
              <a:spcBef>
                <a:spcPts val="894"/>
              </a:spcBef>
            </a:pPr>
            <a:r>
              <a:rPr dirty="0" sz="4000" spc="-5">
                <a:solidFill>
                  <a:srgbClr val="585858"/>
                </a:solidFill>
              </a:rPr>
              <a:t>На главном волонтёрском </a:t>
            </a:r>
            <a:r>
              <a:rPr dirty="0" sz="4000" spc="-10">
                <a:solidFill>
                  <a:srgbClr val="585858"/>
                </a:solidFill>
              </a:rPr>
              <a:t>сайте </a:t>
            </a:r>
            <a:r>
              <a:rPr dirty="0" sz="4000" spc="-5">
                <a:solidFill>
                  <a:srgbClr val="585858"/>
                </a:solidFill>
              </a:rPr>
              <a:t>страны Добро.ru зарегистрировано  более 4 миллионов</a:t>
            </a:r>
            <a:r>
              <a:rPr dirty="0" sz="4000" spc="20">
                <a:solidFill>
                  <a:srgbClr val="585858"/>
                </a:solidFill>
              </a:rPr>
              <a:t> </a:t>
            </a:r>
            <a:r>
              <a:rPr dirty="0" sz="4000" spc="-5">
                <a:solidFill>
                  <a:srgbClr val="585858"/>
                </a:solidFill>
              </a:rPr>
              <a:t>волонтёров.</a:t>
            </a:r>
            <a:endParaRPr sz="4000"/>
          </a:p>
        </p:txBody>
      </p:sp>
      <p:grpSp>
        <p:nvGrpSpPr>
          <p:cNvPr id="3" name="object 3"/>
          <p:cNvGrpSpPr/>
          <p:nvPr/>
        </p:nvGrpSpPr>
        <p:grpSpPr>
          <a:xfrm>
            <a:off x="557783" y="9101328"/>
            <a:ext cx="204470" cy="1085215"/>
            <a:chOff x="557783" y="9101328"/>
            <a:chExt cx="204470" cy="1085215"/>
          </a:xfrm>
        </p:grpSpPr>
        <p:sp>
          <p:nvSpPr>
            <p:cNvPr id="4" name="object 4"/>
            <p:cNvSpPr/>
            <p:nvPr/>
          </p:nvSpPr>
          <p:spPr>
            <a:xfrm>
              <a:off x="569975" y="9296400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0" y="211835"/>
                  </a:moveTo>
                  <a:lnTo>
                    <a:pt x="192023" y="211835"/>
                  </a:lnTo>
                  <a:lnTo>
                    <a:pt x="192023" y="0"/>
                  </a:lnTo>
                  <a:lnTo>
                    <a:pt x="0" y="0"/>
                  </a:lnTo>
                  <a:lnTo>
                    <a:pt x="0" y="211835"/>
                  </a:lnTo>
                  <a:close/>
                </a:path>
              </a:pathLst>
            </a:custGeom>
            <a:solidFill>
              <a:srgbClr val="FA9FA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9975" y="9508236"/>
              <a:ext cx="192405" cy="234950"/>
            </a:xfrm>
            <a:custGeom>
              <a:avLst/>
              <a:gdLst/>
              <a:ahLst/>
              <a:cxnLst/>
              <a:rect l="l" t="t" r="r" b="b"/>
              <a:pathLst>
                <a:path w="192404" h="234950">
                  <a:moveTo>
                    <a:pt x="192023" y="0"/>
                  </a:moveTo>
                  <a:lnTo>
                    <a:pt x="0" y="0"/>
                  </a:lnTo>
                  <a:lnTo>
                    <a:pt x="0" y="234696"/>
                  </a:lnTo>
                  <a:lnTo>
                    <a:pt x="192023" y="23469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7B9BC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9975" y="9101328"/>
              <a:ext cx="192405" cy="195580"/>
            </a:xfrm>
            <a:custGeom>
              <a:avLst/>
              <a:gdLst/>
              <a:ahLst/>
              <a:cxnLst/>
              <a:rect l="l" t="t" r="r" b="b"/>
              <a:pathLst>
                <a:path w="192404" h="195579">
                  <a:moveTo>
                    <a:pt x="192023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192023" y="195072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A8ABB6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69975" y="9741408"/>
              <a:ext cx="192405" cy="212090"/>
            </a:xfrm>
            <a:custGeom>
              <a:avLst/>
              <a:gdLst/>
              <a:ahLst/>
              <a:cxnLst/>
              <a:rect l="l" t="t" r="r" b="b"/>
              <a:pathLst>
                <a:path w="192404" h="212090">
                  <a:moveTo>
                    <a:pt x="192023" y="0"/>
                  </a:moveTo>
                  <a:lnTo>
                    <a:pt x="0" y="0"/>
                  </a:lnTo>
                  <a:lnTo>
                    <a:pt x="0" y="211836"/>
                  </a:lnTo>
                  <a:lnTo>
                    <a:pt x="192023" y="211836"/>
                  </a:lnTo>
                  <a:lnTo>
                    <a:pt x="192023" y="0"/>
                  </a:lnTo>
                  <a:close/>
                </a:path>
              </a:pathLst>
            </a:custGeom>
            <a:solidFill>
              <a:srgbClr val="FBE3BE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7783" y="9953244"/>
              <a:ext cx="204470" cy="233679"/>
            </a:xfrm>
            <a:custGeom>
              <a:avLst/>
              <a:gdLst/>
              <a:ahLst/>
              <a:cxnLst/>
              <a:rect l="l" t="t" r="r" b="b"/>
              <a:pathLst>
                <a:path w="204470" h="233679">
                  <a:moveTo>
                    <a:pt x="204215" y="0"/>
                  </a:moveTo>
                  <a:lnTo>
                    <a:pt x="0" y="0"/>
                  </a:lnTo>
                  <a:lnTo>
                    <a:pt x="0" y="233171"/>
                  </a:lnTo>
                  <a:lnTo>
                    <a:pt x="204215" y="233171"/>
                  </a:lnTo>
                  <a:lnTo>
                    <a:pt x="204215" y="0"/>
                  </a:lnTo>
                  <a:close/>
                </a:path>
              </a:pathLst>
            </a:custGeom>
            <a:solidFill>
              <a:srgbClr val="F8EBD6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/>
          <p:nvPr/>
        </p:nvSpPr>
        <p:spPr>
          <a:xfrm>
            <a:off x="304800" y="1943100"/>
            <a:ext cx="17038320" cy="6477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>
            <a:spLocks noGrp="1"/>
          </p:cNvSpPr>
          <p:nvPr>
            <p:ph type="ftr" idx="5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ts val="6230"/>
              </a:lnSpc>
            </a:pPr>
            <a:r>
              <a:rPr dirty="0"/>
              <a:t>Волонтеры</a:t>
            </a:r>
            <a:r>
              <a:rPr dirty="0" spc="-95"/>
              <a:t> </a:t>
            </a:r>
            <a:r>
              <a:rPr dirty="0"/>
              <a:t>России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2022-12-05T19:55:35Z</dcterms:created>
  <dcterms:modified xsi:type="dcterms:W3CDTF">2022-12-05T19:55:35Z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2022-11-30T00:00:00Z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2022-12-05T00:00:00Z</vt:filetime>
  </property>
</Properties>
</file>